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78" r:id="rId5"/>
    <p:sldId id="294" r:id="rId6"/>
    <p:sldId id="277" r:id="rId7"/>
    <p:sldId id="284" r:id="rId8"/>
    <p:sldId id="291" r:id="rId9"/>
    <p:sldId id="279" r:id="rId10"/>
    <p:sldId id="287" r:id="rId11"/>
    <p:sldId id="292" r:id="rId12"/>
    <p:sldId id="288" r:id="rId13"/>
    <p:sldId id="290" r:id="rId14"/>
    <p:sldId id="282" r:id="rId15"/>
    <p:sldId id="293" r:id="rId16"/>
    <p:sldId id="285" r:id="rId17"/>
    <p:sldId id="286" r:id="rId18"/>
    <p:sldId id="280" r:id="rId19"/>
    <p:sldId id="28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3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D2C4"/>
    <a:srgbClr val="E6E4DC"/>
    <a:srgbClr val="A619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61" autoAdjust="0"/>
    <p:restoredTop sz="73178" autoAdjust="0"/>
  </p:normalViewPr>
  <p:slideViewPr>
    <p:cSldViewPr snapToGrid="0">
      <p:cViewPr varScale="1">
        <p:scale>
          <a:sx n="85" d="100"/>
          <a:sy n="85" d="100"/>
        </p:scale>
        <p:origin x="1864" y="176"/>
      </p:cViewPr>
      <p:guideLst>
        <p:guide orient="horz" pos="1933"/>
        <p:guide pos="3840"/>
      </p:guideLst>
    </p:cSldViewPr>
  </p:slideViewPr>
  <p:notesTextViewPr>
    <p:cViewPr>
      <p:scale>
        <a:sx n="85" d="100"/>
        <a:sy n="85" d="100"/>
      </p:scale>
      <p:origin x="0" y="0"/>
    </p:cViewPr>
  </p:notesTextViewPr>
  <p:notesViewPr>
    <p:cSldViewPr snapToGrid="0">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Sheet1!$B$1:$B$9</c:f>
              <c:strCache>
                <c:ptCount val="9"/>
                <c:pt idx="0">
                  <c:v>White European</c:v>
                </c:pt>
                <c:pt idx="1">
                  <c:v>South-East Asian </c:v>
                </c:pt>
                <c:pt idx="2">
                  <c:v>East Asian</c:v>
                </c:pt>
                <c:pt idx="3">
                  <c:v>South Asian</c:v>
                </c:pt>
                <c:pt idx="4">
                  <c:v>Other Ethnicities</c:v>
                </c:pt>
                <c:pt idx="5">
                  <c:v>Middle Eastern</c:v>
                </c:pt>
                <c:pt idx="6">
                  <c:v>Hispanic/Latino</c:v>
                </c:pt>
                <c:pt idx="7">
                  <c:v>Aboriginal/Torres Strait Islander</c:v>
                </c:pt>
                <c:pt idx="8">
                  <c:v>African/African American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FC2-554C-926B-A7F645DDADB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FC2-554C-926B-A7F645DDADB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FC2-554C-926B-A7F645DDADB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FC2-554C-926B-A7F645DDADB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FC2-554C-926B-A7F645DDADB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FFC2-554C-926B-A7F645DDADBE}"/>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FFC2-554C-926B-A7F645DDADBE}"/>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FFC2-554C-926B-A7F645DDADBE}"/>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FFC2-554C-926B-A7F645DDADBE}"/>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0"/>
              <c:showBubbleSize val="0"/>
              <c:extLst>
                <c:ext xmlns:c16="http://schemas.microsoft.com/office/drawing/2014/chart" uri="{C3380CC4-5D6E-409C-BE32-E72D297353CC}">
                  <c16:uniqueId val="{00000001-FFC2-554C-926B-A7F645DDADBE}"/>
                </c:ext>
              </c:extLst>
            </c:dLbl>
            <c:dLbl>
              <c:idx val="1"/>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0"/>
              <c:showBubbleSize val="0"/>
              <c:extLst>
                <c:ext xmlns:c16="http://schemas.microsoft.com/office/drawing/2014/chart" uri="{C3380CC4-5D6E-409C-BE32-E72D297353CC}">
                  <c16:uniqueId val="{00000003-FFC2-554C-926B-A7F645DDADBE}"/>
                </c:ext>
              </c:extLst>
            </c:dLbl>
            <c:dLbl>
              <c:idx val="2"/>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0"/>
              <c:showBubbleSize val="0"/>
              <c:extLst>
                <c:ext xmlns:c16="http://schemas.microsoft.com/office/drawing/2014/chart" uri="{C3380CC4-5D6E-409C-BE32-E72D297353CC}">
                  <c16:uniqueId val="{00000005-FFC2-554C-926B-A7F645DDADBE}"/>
                </c:ext>
              </c:extLst>
            </c:dLbl>
            <c:dLbl>
              <c:idx val="3"/>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0"/>
              <c:showBubbleSize val="0"/>
              <c:extLst>
                <c:ext xmlns:c16="http://schemas.microsoft.com/office/drawing/2014/chart" uri="{C3380CC4-5D6E-409C-BE32-E72D297353CC}">
                  <c16:uniqueId val="{00000007-FFC2-554C-926B-A7F645DDADBE}"/>
                </c:ext>
              </c:extLst>
            </c:dLbl>
            <c:dLbl>
              <c:idx val="6"/>
              <c:layout>
                <c:manualLayout>
                  <c:x val="-9.4287584735919583E-2"/>
                  <c:y val="4.4341647559348926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FC2-554C-926B-A7F645DDADBE}"/>
                </c:ext>
              </c:extLst>
            </c:dLbl>
            <c:dLbl>
              <c:idx val="7"/>
              <c:layout>
                <c:manualLayout>
                  <c:x val="-2.5242204668068736E-2"/>
                  <c:y val="3.4642511529776902E-3"/>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0"/>
              <c:showCatName val="1"/>
              <c:showSerName val="0"/>
              <c:showPercent val="0"/>
              <c:showBubbleSize val="0"/>
              <c:extLst>
                <c:ext xmlns:c15="http://schemas.microsoft.com/office/drawing/2012/chart" uri="{CE6537A1-D6FC-4f65-9D91-7224C49458BB}">
                  <c15:layout>
                    <c:manualLayout>
                      <c:w val="0.28594684975546614"/>
                      <c:h val="0.1018630724566925"/>
                    </c:manualLayout>
                  </c15:layout>
                </c:ext>
                <c:ext xmlns:c16="http://schemas.microsoft.com/office/drawing/2014/chart" uri="{C3380CC4-5D6E-409C-BE32-E72D297353CC}">
                  <c16:uniqueId val="{0000000F-FFC2-554C-926B-A7F645DDADBE}"/>
                </c:ext>
              </c:extLst>
            </c:dLbl>
            <c:dLbl>
              <c:idx val="8"/>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0"/>
              <c:showCatName val="1"/>
              <c:showSerName val="0"/>
              <c:showPercent val="0"/>
              <c:showBubbleSize val="0"/>
              <c:extLst>
                <c:ext xmlns:c15="http://schemas.microsoft.com/office/drawing/2012/chart" uri="{CE6537A1-D6FC-4f65-9D91-7224C49458BB}">
                  <c15:layout>
                    <c:manualLayout>
                      <c:w val="0.22402456642911003"/>
                      <c:h val="8.7469377435638138E-2"/>
                    </c:manualLayout>
                  </c15:layout>
                </c:ext>
                <c:ext xmlns:c16="http://schemas.microsoft.com/office/drawing/2014/chart" uri="{C3380CC4-5D6E-409C-BE32-E72D297353CC}">
                  <c16:uniqueId val="{00000011-FFC2-554C-926B-A7F645DDADB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Sheet1!$B$1:$B$9</c:f>
              <c:strCache>
                <c:ptCount val="9"/>
                <c:pt idx="0">
                  <c:v>White European</c:v>
                </c:pt>
                <c:pt idx="1">
                  <c:v>South-East Asian </c:v>
                </c:pt>
                <c:pt idx="2">
                  <c:v>East Asian</c:v>
                </c:pt>
                <c:pt idx="3">
                  <c:v>South Asian</c:v>
                </c:pt>
                <c:pt idx="4">
                  <c:v>Other Ethnicities</c:v>
                </c:pt>
                <c:pt idx="5">
                  <c:v>Middle Eastern</c:v>
                </c:pt>
                <c:pt idx="6">
                  <c:v>Hispanic/Latino</c:v>
                </c:pt>
                <c:pt idx="7">
                  <c:v>Aboriginal/Torres Strait Islander</c:v>
                </c:pt>
                <c:pt idx="8">
                  <c:v>African/African American</c:v>
                </c:pt>
              </c:strCache>
            </c:strRef>
          </c:cat>
          <c:val>
            <c:numRef>
              <c:f>Sheet1!$A$1:$A$9</c:f>
              <c:numCache>
                <c:formatCode>0.00%</c:formatCode>
                <c:ptCount val="9"/>
                <c:pt idx="0">
                  <c:v>0.51</c:v>
                </c:pt>
                <c:pt idx="1">
                  <c:v>0.14000000000000001</c:v>
                </c:pt>
                <c:pt idx="2">
                  <c:v>0.1</c:v>
                </c:pt>
                <c:pt idx="3">
                  <c:v>0.09</c:v>
                </c:pt>
                <c:pt idx="4" formatCode="0%">
                  <c:v>0.05</c:v>
                </c:pt>
                <c:pt idx="5" formatCode="0%">
                  <c:v>0.04</c:v>
                </c:pt>
                <c:pt idx="6" formatCode="0%">
                  <c:v>0.03</c:v>
                </c:pt>
                <c:pt idx="7" formatCode="0%">
                  <c:v>0.02</c:v>
                </c:pt>
                <c:pt idx="8" formatCode="0%">
                  <c:v>0.02</c:v>
                </c:pt>
              </c:numCache>
            </c:numRef>
          </c:val>
          <c:extLst>
            <c:ext xmlns:c16="http://schemas.microsoft.com/office/drawing/2014/chart" uri="{C3380CC4-5D6E-409C-BE32-E72D297353CC}">
              <c16:uniqueId val="{00000012-FFC2-554C-926B-A7F645DDADBE}"/>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image" Target="../media/image7.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jpg"/><Relationship Id="rId1" Type="http://schemas.openxmlformats.org/officeDocument/2006/relationships/image" Target="../media/image8.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1NoLn">
    <dgm:fillClrLst>
      <a:schemeClr val="accent2"/>
      <a:schemeClr val="accent3"/>
    </dgm:fillClrLst>
    <dgm:linClrLst meth="repeat">
      <a:schemeClr val="lt1">
        <a:alpha val="0"/>
      </a:schemeClr>
    </dgm:linClrLst>
    <dgm:effectClrLst/>
    <dgm:txLinClrLst/>
    <dgm:txFillClrLst/>
    <dgm:txEffectClrLst/>
  </dgm:styleLbl>
  <dgm:styleLbl name="ltNode1NoLn">
    <dgm:fillClrLst>
      <a:schemeClr val="accent2">
        <a:tint val="75000"/>
      </a:schemeClr>
      <a:schemeClr val="accent3">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2NoLn">
    <dgm:fillClrLst>
      <a:schemeClr val="accent3"/>
    </dgm:fillClrLst>
    <dgm:linClrLst meth="repeat">
      <a:schemeClr val="lt1">
        <a:alpha val="0"/>
      </a:schemeClr>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3NoLn">
    <dgm:fillClrLst>
      <a:schemeClr val="accent4"/>
    </dgm:fillClrLst>
    <dgm:linClrLst meth="repeat">
      <a:schemeClr val="lt1">
        <a:alpha val="0"/>
      </a:schemeClr>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node4NoLn">
    <dgm:fillClrLst>
      <a:schemeClr val="accent5"/>
    </dgm:fillClrLst>
    <dgm:linClrLst meth="repeat">
      <a:schemeClr val="lt1">
        <a:alpha val="0"/>
      </a:schemeClr>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25D643-04CA-4946-AEEA-6A0A51A5D708}" type="doc">
      <dgm:prSet loTypeId="urn:microsoft.com/office/officeart/2008/layout/HexagonCluster" loCatId="" qsTypeId="urn:microsoft.com/office/officeart/2005/8/quickstyle/simple1" qsCatId="simple" csTypeId="urn:microsoft.com/office/officeart/2005/8/colors/colorful2" csCatId="colorful" phldr="1"/>
      <dgm:spPr/>
      <dgm:t>
        <a:bodyPr/>
        <a:lstStyle/>
        <a:p>
          <a:endParaRPr lang="en-GB"/>
        </a:p>
      </dgm:t>
    </dgm:pt>
    <dgm:pt modelId="{2D902D40-521C-6949-84E1-89E0F60A9DD2}">
      <dgm:prSet phldrT="[Text]"/>
      <dgm:spPr/>
      <dgm:t>
        <a:bodyPr/>
        <a:lstStyle/>
        <a:p>
          <a:pPr>
            <a:buFont typeface="Arial" panose="020B0604020202020204" pitchFamily="34" charset="0"/>
            <a:buChar char="•"/>
          </a:pPr>
          <a:r>
            <a:rPr lang="en-US" dirty="0"/>
            <a:t>Socio-emotional attention</a:t>
          </a:r>
          <a:endParaRPr lang="en-GB" dirty="0"/>
        </a:p>
      </dgm:t>
    </dgm:pt>
    <dgm:pt modelId="{A3BA3CAA-213E-9144-A50E-CF3BE5CF293F}" type="parTrans" cxnId="{3971DCC1-00BB-7640-8E26-53E9135456FE}">
      <dgm:prSet/>
      <dgm:spPr/>
      <dgm:t>
        <a:bodyPr/>
        <a:lstStyle/>
        <a:p>
          <a:endParaRPr lang="en-GB"/>
        </a:p>
      </dgm:t>
    </dgm:pt>
    <dgm:pt modelId="{5D1A1BC1-C866-A841-B7FC-4105C66E2A6F}" type="sibTrans" cxnId="{3971DCC1-00BB-7640-8E26-53E9135456FE}">
      <dgm:prSet/>
      <dgm:spPr>
        <a:blipFill>
          <a:blip xmlns:r="http://schemas.openxmlformats.org/officeDocument/2006/relationships" r:embed="rId1"/>
          <a:srcRect/>
          <a:stretch>
            <a:fillRect t="-27000" b="-27000"/>
          </a:stretch>
        </a:blipFill>
      </dgm:spPr>
      <dgm:t>
        <a:bodyPr/>
        <a:lstStyle/>
        <a:p>
          <a:endParaRPr lang="en-GB"/>
        </a:p>
      </dgm:t>
    </dgm:pt>
    <dgm:pt modelId="{8808CDEE-F6AE-E14B-9522-75C5DE3F217B}">
      <dgm:prSet/>
      <dgm:spPr/>
      <dgm:t>
        <a:bodyPr/>
        <a:lstStyle/>
        <a:p>
          <a:r>
            <a:rPr lang="en-US" dirty="0"/>
            <a:t>Mother-child interactions </a:t>
          </a:r>
          <a:endParaRPr lang="en-GB" dirty="0"/>
        </a:p>
      </dgm:t>
    </dgm:pt>
    <dgm:pt modelId="{6629BF8D-53ED-6540-8471-BC38172418EE}" type="parTrans" cxnId="{07E7C980-399B-414E-B601-D725245647A7}">
      <dgm:prSet/>
      <dgm:spPr/>
      <dgm:t>
        <a:bodyPr/>
        <a:lstStyle/>
        <a:p>
          <a:endParaRPr lang="en-GB"/>
        </a:p>
      </dgm:t>
    </dgm:pt>
    <dgm:pt modelId="{D20662AF-CB7C-E04D-9DB4-4EF233CAAD74}" type="sibTrans" cxnId="{07E7C980-399B-414E-B601-D725245647A7}">
      <dgm:prSet/>
      <dgm:spPr>
        <a:blipFill>
          <a:blip xmlns:r="http://schemas.openxmlformats.org/officeDocument/2006/relationships" r:embed="rId2"/>
          <a:srcRect/>
          <a:stretch>
            <a:fillRect t="-49000" b="-49000"/>
          </a:stretch>
        </a:blipFill>
      </dgm:spPr>
      <dgm:t>
        <a:bodyPr/>
        <a:lstStyle/>
        <a:p>
          <a:endParaRPr lang="en-GB"/>
        </a:p>
      </dgm:t>
    </dgm:pt>
    <dgm:pt modelId="{22BD13AB-C376-3442-8AC6-74EB33509599}">
      <dgm:prSet/>
      <dgm:spPr/>
      <dgm:t>
        <a:bodyPr/>
        <a:lstStyle/>
        <a:p>
          <a:r>
            <a:rPr lang="en-US" dirty="0"/>
            <a:t>Psycho-physiology</a:t>
          </a:r>
          <a:endParaRPr lang="en-GB" dirty="0"/>
        </a:p>
      </dgm:t>
    </dgm:pt>
    <dgm:pt modelId="{32FD8015-893C-344A-B182-59486DBC829C}" type="parTrans" cxnId="{69A13C1E-6FF9-4B4E-B31F-0A65DF05CC52}">
      <dgm:prSet/>
      <dgm:spPr/>
      <dgm:t>
        <a:bodyPr/>
        <a:lstStyle/>
        <a:p>
          <a:endParaRPr lang="en-GB"/>
        </a:p>
      </dgm:t>
    </dgm:pt>
    <dgm:pt modelId="{A06B9512-C1D1-924B-BFC0-D8C2D9F1800D}" type="sibTrans" cxnId="{69A13C1E-6FF9-4B4E-B31F-0A65DF05CC52}">
      <dgm:prSet/>
      <dgm:spPr>
        <a:blipFill>
          <a:blip xmlns:r="http://schemas.openxmlformats.org/officeDocument/2006/relationships" r:embed="rId3"/>
          <a:srcRect/>
          <a:stretch>
            <a:fillRect t="-53000" b="-53000"/>
          </a:stretch>
        </a:blipFill>
      </dgm:spPr>
      <dgm:t>
        <a:bodyPr/>
        <a:lstStyle/>
        <a:p>
          <a:endParaRPr lang="en-GB"/>
        </a:p>
      </dgm:t>
    </dgm:pt>
    <dgm:pt modelId="{46F6F750-CCCC-194B-B779-7B8EF1D7BF1A}" type="pres">
      <dgm:prSet presAssocID="{1A25D643-04CA-4946-AEEA-6A0A51A5D708}" presName="Name0" presStyleCnt="0">
        <dgm:presLayoutVars>
          <dgm:chMax val="21"/>
          <dgm:chPref val="21"/>
        </dgm:presLayoutVars>
      </dgm:prSet>
      <dgm:spPr/>
    </dgm:pt>
    <dgm:pt modelId="{D5A77757-59AB-9E41-9505-13E747A2343D}" type="pres">
      <dgm:prSet presAssocID="{8808CDEE-F6AE-E14B-9522-75C5DE3F217B}" presName="text1" presStyleCnt="0"/>
      <dgm:spPr/>
    </dgm:pt>
    <dgm:pt modelId="{1C365B81-12AA-8443-A4BB-7D5D6E9E71B2}" type="pres">
      <dgm:prSet presAssocID="{8808CDEE-F6AE-E14B-9522-75C5DE3F217B}" presName="textRepeatNode" presStyleLbl="alignNode1" presStyleIdx="0" presStyleCnt="3">
        <dgm:presLayoutVars>
          <dgm:chMax val="0"/>
          <dgm:chPref val="0"/>
          <dgm:bulletEnabled val="1"/>
        </dgm:presLayoutVars>
      </dgm:prSet>
      <dgm:spPr/>
    </dgm:pt>
    <dgm:pt modelId="{63F20146-2EFB-814D-AEEF-AA3ED85D0783}" type="pres">
      <dgm:prSet presAssocID="{8808CDEE-F6AE-E14B-9522-75C5DE3F217B}" presName="textaccent1" presStyleCnt="0"/>
      <dgm:spPr/>
    </dgm:pt>
    <dgm:pt modelId="{7D636FF4-1C9D-AB4E-A31B-54A66E54AB36}" type="pres">
      <dgm:prSet presAssocID="{8808CDEE-F6AE-E14B-9522-75C5DE3F217B}" presName="accentRepeatNode" presStyleLbl="solidAlignAcc1" presStyleIdx="0" presStyleCnt="6"/>
      <dgm:spPr/>
    </dgm:pt>
    <dgm:pt modelId="{243C9A07-EFFC-174B-8AA0-D8211F0A6E2B}" type="pres">
      <dgm:prSet presAssocID="{D20662AF-CB7C-E04D-9DB4-4EF233CAAD74}" presName="image1" presStyleCnt="0"/>
      <dgm:spPr/>
    </dgm:pt>
    <dgm:pt modelId="{C0B640BF-7954-3544-A215-528333C4505F}" type="pres">
      <dgm:prSet presAssocID="{D20662AF-CB7C-E04D-9DB4-4EF233CAAD74}" presName="imageRepeatNode" presStyleLbl="alignAcc1" presStyleIdx="0" presStyleCnt="3"/>
      <dgm:spPr/>
    </dgm:pt>
    <dgm:pt modelId="{8166CBDE-A5BF-634B-9E60-71F17381C34E}" type="pres">
      <dgm:prSet presAssocID="{D20662AF-CB7C-E04D-9DB4-4EF233CAAD74}" presName="imageaccent1" presStyleCnt="0"/>
      <dgm:spPr/>
    </dgm:pt>
    <dgm:pt modelId="{9ABF5DFB-C4E9-EA40-91FB-82242F1D6F38}" type="pres">
      <dgm:prSet presAssocID="{D20662AF-CB7C-E04D-9DB4-4EF233CAAD74}" presName="accentRepeatNode" presStyleLbl="solidAlignAcc1" presStyleIdx="1" presStyleCnt="6"/>
      <dgm:spPr/>
    </dgm:pt>
    <dgm:pt modelId="{0E4B774A-5892-994C-BDA8-B8B0D83A7004}" type="pres">
      <dgm:prSet presAssocID="{22BD13AB-C376-3442-8AC6-74EB33509599}" presName="text2" presStyleCnt="0"/>
      <dgm:spPr/>
    </dgm:pt>
    <dgm:pt modelId="{689FB7A5-17DE-9247-9010-C287805F526F}" type="pres">
      <dgm:prSet presAssocID="{22BD13AB-C376-3442-8AC6-74EB33509599}" presName="textRepeatNode" presStyleLbl="alignNode1" presStyleIdx="1" presStyleCnt="3">
        <dgm:presLayoutVars>
          <dgm:chMax val="0"/>
          <dgm:chPref val="0"/>
          <dgm:bulletEnabled val="1"/>
        </dgm:presLayoutVars>
      </dgm:prSet>
      <dgm:spPr/>
    </dgm:pt>
    <dgm:pt modelId="{521871F9-8B69-9F45-BC2F-959393AE1490}" type="pres">
      <dgm:prSet presAssocID="{22BD13AB-C376-3442-8AC6-74EB33509599}" presName="textaccent2" presStyleCnt="0"/>
      <dgm:spPr/>
    </dgm:pt>
    <dgm:pt modelId="{C5361F0F-4729-7D45-9CFC-A8FEE4DDCDA9}" type="pres">
      <dgm:prSet presAssocID="{22BD13AB-C376-3442-8AC6-74EB33509599}" presName="accentRepeatNode" presStyleLbl="solidAlignAcc1" presStyleIdx="2" presStyleCnt="6"/>
      <dgm:spPr/>
    </dgm:pt>
    <dgm:pt modelId="{707AA6DA-1292-9F49-8F51-2BBE814107D2}" type="pres">
      <dgm:prSet presAssocID="{A06B9512-C1D1-924B-BFC0-D8C2D9F1800D}" presName="image2" presStyleCnt="0"/>
      <dgm:spPr/>
    </dgm:pt>
    <dgm:pt modelId="{B1013E41-684A-7040-BC5B-5CE5B9867DA7}" type="pres">
      <dgm:prSet presAssocID="{A06B9512-C1D1-924B-BFC0-D8C2D9F1800D}" presName="imageRepeatNode" presStyleLbl="alignAcc1" presStyleIdx="1" presStyleCnt="3"/>
      <dgm:spPr/>
    </dgm:pt>
    <dgm:pt modelId="{9C30EFFA-433D-5A44-88F0-390DA62A9F1F}" type="pres">
      <dgm:prSet presAssocID="{A06B9512-C1D1-924B-BFC0-D8C2D9F1800D}" presName="imageaccent2" presStyleCnt="0"/>
      <dgm:spPr/>
    </dgm:pt>
    <dgm:pt modelId="{3EEFE533-8450-304E-A579-2A3CD9E4D65F}" type="pres">
      <dgm:prSet presAssocID="{A06B9512-C1D1-924B-BFC0-D8C2D9F1800D}" presName="accentRepeatNode" presStyleLbl="solidAlignAcc1" presStyleIdx="3" presStyleCnt="6"/>
      <dgm:spPr/>
    </dgm:pt>
    <dgm:pt modelId="{D13FD488-5A00-A44D-B7BE-A3A858320EA1}" type="pres">
      <dgm:prSet presAssocID="{2D902D40-521C-6949-84E1-89E0F60A9DD2}" presName="text3" presStyleCnt="0"/>
      <dgm:spPr/>
    </dgm:pt>
    <dgm:pt modelId="{6C92BEC1-5722-FD46-ADAE-9CFE1157B766}" type="pres">
      <dgm:prSet presAssocID="{2D902D40-521C-6949-84E1-89E0F60A9DD2}" presName="textRepeatNode" presStyleLbl="alignNode1" presStyleIdx="2" presStyleCnt="3">
        <dgm:presLayoutVars>
          <dgm:chMax val="0"/>
          <dgm:chPref val="0"/>
          <dgm:bulletEnabled val="1"/>
        </dgm:presLayoutVars>
      </dgm:prSet>
      <dgm:spPr/>
    </dgm:pt>
    <dgm:pt modelId="{D71C923A-C71A-FB4A-8C6A-005EA7920A4A}" type="pres">
      <dgm:prSet presAssocID="{2D902D40-521C-6949-84E1-89E0F60A9DD2}" presName="textaccent3" presStyleCnt="0"/>
      <dgm:spPr/>
    </dgm:pt>
    <dgm:pt modelId="{3DFA4F78-B1EE-0E4F-9BF6-B416BDF2A9E3}" type="pres">
      <dgm:prSet presAssocID="{2D902D40-521C-6949-84E1-89E0F60A9DD2}" presName="accentRepeatNode" presStyleLbl="solidAlignAcc1" presStyleIdx="4" presStyleCnt="6"/>
      <dgm:spPr/>
    </dgm:pt>
    <dgm:pt modelId="{1C9E18E8-EDB5-6547-977C-2B2E45101243}" type="pres">
      <dgm:prSet presAssocID="{5D1A1BC1-C866-A841-B7FC-4105C66E2A6F}" presName="image3" presStyleCnt="0"/>
      <dgm:spPr/>
    </dgm:pt>
    <dgm:pt modelId="{97A10E49-AF7B-1649-B164-CA4A6952E6B9}" type="pres">
      <dgm:prSet presAssocID="{5D1A1BC1-C866-A841-B7FC-4105C66E2A6F}" presName="imageRepeatNode" presStyleLbl="alignAcc1" presStyleIdx="2" presStyleCnt="3"/>
      <dgm:spPr/>
    </dgm:pt>
    <dgm:pt modelId="{9C5FD398-41A8-C844-9A19-2D8EE3E17EFA}" type="pres">
      <dgm:prSet presAssocID="{5D1A1BC1-C866-A841-B7FC-4105C66E2A6F}" presName="imageaccent3" presStyleCnt="0"/>
      <dgm:spPr/>
    </dgm:pt>
    <dgm:pt modelId="{1251127A-B8EB-4545-967F-22A42A9B57B1}" type="pres">
      <dgm:prSet presAssocID="{5D1A1BC1-C866-A841-B7FC-4105C66E2A6F}" presName="accentRepeatNode" presStyleLbl="solidAlignAcc1" presStyleIdx="5" presStyleCnt="6"/>
      <dgm:spPr/>
    </dgm:pt>
  </dgm:ptLst>
  <dgm:cxnLst>
    <dgm:cxn modelId="{E7726707-EA84-0F43-951F-40FBA8C5EBC4}" type="presOf" srcId="{5D1A1BC1-C866-A841-B7FC-4105C66E2A6F}" destId="{97A10E49-AF7B-1649-B164-CA4A6952E6B9}" srcOrd="0" destOrd="0" presId="urn:microsoft.com/office/officeart/2008/layout/HexagonCluster"/>
    <dgm:cxn modelId="{69A13C1E-6FF9-4B4E-B31F-0A65DF05CC52}" srcId="{1A25D643-04CA-4946-AEEA-6A0A51A5D708}" destId="{22BD13AB-C376-3442-8AC6-74EB33509599}" srcOrd="1" destOrd="0" parTransId="{32FD8015-893C-344A-B182-59486DBC829C}" sibTransId="{A06B9512-C1D1-924B-BFC0-D8C2D9F1800D}"/>
    <dgm:cxn modelId="{5AE44534-413D-2D40-969B-0C2FAE502CA7}" type="presOf" srcId="{D20662AF-CB7C-E04D-9DB4-4EF233CAAD74}" destId="{C0B640BF-7954-3544-A215-528333C4505F}" srcOrd="0" destOrd="0" presId="urn:microsoft.com/office/officeart/2008/layout/HexagonCluster"/>
    <dgm:cxn modelId="{9D3A0C3D-C203-F943-8FAA-0BAA6F788CC4}" type="presOf" srcId="{1A25D643-04CA-4946-AEEA-6A0A51A5D708}" destId="{46F6F750-CCCC-194B-B779-7B8EF1D7BF1A}" srcOrd="0" destOrd="0" presId="urn:microsoft.com/office/officeart/2008/layout/HexagonCluster"/>
    <dgm:cxn modelId="{D8E9A946-ADB3-2E4A-923D-54FAEC67496E}" type="presOf" srcId="{2D902D40-521C-6949-84E1-89E0F60A9DD2}" destId="{6C92BEC1-5722-FD46-ADAE-9CFE1157B766}" srcOrd="0" destOrd="0" presId="urn:microsoft.com/office/officeart/2008/layout/HexagonCluster"/>
    <dgm:cxn modelId="{07E7C980-399B-414E-B601-D725245647A7}" srcId="{1A25D643-04CA-4946-AEEA-6A0A51A5D708}" destId="{8808CDEE-F6AE-E14B-9522-75C5DE3F217B}" srcOrd="0" destOrd="0" parTransId="{6629BF8D-53ED-6540-8471-BC38172418EE}" sibTransId="{D20662AF-CB7C-E04D-9DB4-4EF233CAAD74}"/>
    <dgm:cxn modelId="{278D9A91-5E99-3A47-9CB0-AF62CEF9E694}" type="presOf" srcId="{8808CDEE-F6AE-E14B-9522-75C5DE3F217B}" destId="{1C365B81-12AA-8443-A4BB-7D5D6E9E71B2}" srcOrd="0" destOrd="0" presId="urn:microsoft.com/office/officeart/2008/layout/HexagonCluster"/>
    <dgm:cxn modelId="{3971DCC1-00BB-7640-8E26-53E9135456FE}" srcId="{1A25D643-04CA-4946-AEEA-6A0A51A5D708}" destId="{2D902D40-521C-6949-84E1-89E0F60A9DD2}" srcOrd="2" destOrd="0" parTransId="{A3BA3CAA-213E-9144-A50E-CF3BE5CF293F}" sibTransId="{5D1A1BC1-C866-A841-B7FC-4105C66E2A6F}"/>
    <dgm:cxn modelId="{2719BFC2-04E0-7E49-AC1F-6838AF3AD3D1}" type="presOf" srcId="{22BD13AB-C376-3442-8AC6-74EB33509599}" destId="{689FB7A5-17DE-9247-9010-C287805F526F}" srcOrd="0" destOrd="0" presId="urn:microsoft.com/office/officeart/2008/layout/HexagonCluster"/>
    <dgm:cxn modelId="{981E40FD-9B3B-724F-9DED-DC439FF4F6FC}" type="presOf" srcId="{A06B9512-C1D1-924B-BFC0-D8C2D9F1800D}" destId="{B1013E41-684A-7040-BC5B-5CE5B9867DA7}" srcOrd="0" destOrd="0" presId="urn:microsoft.com/office/officeart/2008/layout/HexagonCluster"/>
    <dgm:cxn modelId="{EA63B103-CC7B-0C4A-92CC-A940779B6613}" type="presParOf" srcId="{46F6F750-CCCC-194B-B779-7B8EF1D7BF1A}" destId="{D5A77757-59AB-9E41-9505-13E747A2343D}" srcOrd="0" destOrd="0" presId="urn:microsoft.com/office/officeart/2008/layout/HexagonCluster"/>
    <dgm:cxn modelId="{2D84EA64-1662-8E4A-AABE-030CA910425E}" type="presParOf" srcId="{D5A77757-59AB-9E41-9505-13E747A2343D}" destId="{1C365B81-12AA-8443-A4BB-7D5D6E9E71B2}" srcOrd="0" destOrd="0" presId="urn:microsoft.com/office/officeart/2008/layout/HexagonCluster"/>
    <dgm:cxn modelId="{1F83086E-A411-4C43-9280-EDFC6B2F2098}" type="presParOf" srcId="{46F6F750-CCCC-194B-B779-7B8EF1D7BF1A}" destId="{63F20146-2EFB-814D-AEEF-AA3ED85D0783}" srcOrd="1" destOrd="0" presId="urn:microsoft.com/office/officeart/2008/layout/HexagonCluster"/>
    <dgm:cxn modelId="{65AB9B02-59A8-C741-A7A6-335560C37E3A}" type="presParOf" srcId="{63F20146-2EFB-814D-AEEF-AA3ED85D0783}" destId="{7D636FF4-1C9D-AB4E-A31B-54A66E54AB36}" srcOrd="0" destOrd="0" presId="urn:microsoft.com/office/officeart/2008/layout/HexagonCluster"/>
    <dgm:cxn modelId="{D6B70E3D-CBFF-1F49-AD33-3BD67E6E354C}" type="presParOf" srcId="{46F6F750-CCCC-194B-B779-7B8EF1D7BF1A}" destId="{243C9A07-EFFC-174B-8AA0-D8211F0A6E2B}" srcOrd="2" destOrd="0" presId="urn:microsoft.com/office/officeart/2008/layout/HexagonCluster"/>
    <dgm:cxn modelId="{D1F85062-9CB9-D446-83D4-AA196C84B57D}" type="presParOf" srcId="{243C9A07-EFFC-174B-8AA0-D8211F0A6E2B}" destId="{C0B640BF-7954-3544-A215-528333C4505F}" srcOrd="0" destOrd="0" presId="urn:microsoft.com/office/officeart/2008/layout/HexagonCluster"/>
    <dgm:cxn modelId="{12268892-1CE0-7148-8246-846DBD576D73}" type="presParOf" srcId="{46F6F750-CCCC-194B-B779-7B8EF1D7BF1A}" destId="{8166CBDE-A5BF-634B-9E60-71F17381C34E}" srcOrd="3" destOrd="0" presId="urn:microsoft.com/office/officeart/2008/layout/HexagonCluster"/>
    <dgm:cxn modelId="{41098461-A5C4-E943-897A-F184EDEB414F}" type="presParOf" srcId="{8166CBDE-A5BF-634B-9E60-71F17381C34E}" destId="{9ABF5DFB-C4E9-EA40-91FB-82242F1D6F38}" srcOrd="0" destOrd="0" presId="urn:microsoft.com/office/officeart/2008/layout/HexagonCluster"/>
    <dgm:cxn modelId="{5DD36A11-419D-AF4E-B68B-44494F6A4E5C}" type="presParOf" srcId="{46F6F750-CCCC-194B-B779-7B8EF1D7BF1A}" destId="{0E4B774A-5892-994C-BDA8-B8B0D83A7004}" srcOrd="4" destOrd="0" presId="urn:microsoft.com/office/officeart/2008/layout/HexagonCluster"/>
    <dgm:cxn modelId="{B0FFC9C6-C719-5942-BBFF-684E87061737}" type="presParOf" srcId="{0E4B774A-5892-994C-BDA8-B8B0D83A7004}" destId="{689FB7A5-17DE-9247-9010-C287805F526F}" srcOrd="0" destOrd="0" presId="urn:microsoft.com/office/officeart/2008/layout/HexagonCluster"/>
    <dgm:cxn modelId="{F558A6DA-84D5-3644-BAF7-7CD91D7A6D54}" type="presParOf" srcId="{46F6F750-CCCC-194B-B779-7B8EF1D7BF1A}" destId="{521871F9-8B69-9F45-BC2F-959393AE1490}" srcOrd="5" destOrd="0" presId="urn:microsoft.com/office/officeart/2008/layout/HexagonCluster"/>
    <dgm:cxn modelId="{3234B2DD-A84C-D640-809C-68A876E8396C}" type="presParOf" srcId="{521871F9-8B69-9F45-BC2F-959393AE1490}" destId="{C5361F0F-4729-7D45-9CFC-A8FEE4DDCDA9}" srcOrd="0" destOrd="0" presId="urn:microsoft.com/office/officeart/2008/layout/HexagonCluster"/>
    <dgm:cxn modelId="{5472D753-22FC-A14B-9177-A0BDE9DF611B}" type="presParOf" srcId="{46F6F750-CCCC-194B-B779-7B8EF1D7BF1A}" destId="{707AA6DA-1292-9F49-8F51-2BBE814107D2}" srcOrd="6" destOrd="0" presId="urn:microsoft.com/office/officeart/2008/layout/HexagonCluster"/>
    <dgm:cxn modelId="{F194EFA6-529E-D44A-AA87-37A5C4A340B8}" type="presParOf" srcId="{707AA6DA-1292-9F49-8F51-2BBE814107D2}" destId="{B1013E41-684A-7040-BC5B-5CE5B9867DA7}" srcOrd="0" destOrd="0" presId="urn:microsoft.com/office/officeart/2008/layout/HexagonCluster"/>
    <dgm:cxn modelId="{405010B9-635F-4C4A-9502-F2E1FCF94CA4}" type="presParOf" srcId="{46F6F750-CCCC-194B-B779-7B8EF1D7BF1A}" destId="{9C30EFFA-433D-5A44-88F0-390DA62A9F1F}" srcOrd="7" destOrd="0" presId="urn:microsoft.com/office/officeart/2008/layout/HexagonCluster"/>
    <dgm:cxn modelId="{25F64A4B-FECA-884C-AF00-AB4D8EF3E267}" type="presParOf" srcId="{9C30EFFA-433D-5A44-88F0-390DA62A9F1F}" destId="{3EEFE533-8450-304E-A579-2A3CD9E4D65F}" srcOrd="0" destOrd="0" presId="urn:microsoft.com/office/officeart/2008/layout/HexagonCluster"/>
    <dgm:cxn modelId="{438E138C-1E3B-AE4C-8964-A8F04652DD0C}" type="presParOf" srcId="{46F6F750-CCCC-194B-B779-7B8EF1D7BF1A}" destId="{D13FD488-5A00-A44D-B7BE-A3A858320EA1}" srcOrd="8" destOrd="0" presId="urn:microsoft.com/office/officeart/2008/layout/HexagonCluster"/>
    <dgm:cxn modelId="{A9A7DF98-9F86-E14F-883C-858B2809E10E}" type="presParOf" srcId="{D13FD488-5A00-A44D-B7BE-A3A858320EA1}" destId="{6C92BEC1-5722-FD46-ADAE-9CFE1157B766}" srcOrd="0" destOrd="0" presId="urn:microsoft.com/office/officeart/2008/layout/HexagonCluster"/>
    <dgm:cxn modelId="{5F39020F-0305-0944-86B9-059B3DA84341}" type="presParOf" srcId="{46F6F750-CCCC-194B-B779-7B8EF1D7BF1A}" destId="{D71C923A-C71A-FB4A-8C6A-005EA7920A4A}" srcOrd="9" destOrd="0" presId="urn:microsoft.com/office/officeart/2008/layout/HexagonCluster"/>
    <dgm:cxn modelId="{04983681-5C9B-6A49-955D-0C9E5FE97C08}" type="presParOf" srcId="{D71C923A-C71A-FB4A-8C6A-005EA7920A4A}" destId="{3DFA4F78-B1EE-0E4F-9BF6-B416BDF2A9E3}" srcOrd="0" destOrd="0" presId="urn:microsoft.com/office/officeart/2008/layout/HexagonCluster"/>
    <dgm:cxn modelId="{CE86ECDD-1C2F-4641-B26F-B8D59B36070D}" type="presParOf" srcId="{46F6F750-CCCC-194B-B779-7B8EF1D7BF1A}" destId="{1C9E18E8-EDB5-6547-977C-2B2E45101243}" srcOrd="10" destOrd="0" presId="urn:microsoft.com/office/officeart/2008/layout/HexagonCluster"/>
    <dgm:cxn modelId="{7E8846AB-19CF-C44F-9AA0-1FE7E3B3B4E2}" type="presParOf" srcId="{1C9E18E8-EDB5-6547-977C-2B2E45101243}" destId="{97A10E49-AF7B-1649-B164-CA4A6952E6B9}" srcOrd="0" destOrd="0" presId="urn:microsoft.com/office/officeart/2008/layout/HexagonCluster"/>
    <dgm:cxn modelId="{29AD8CCF-BA62-6C44-9CAB-F851987E6213}" type="presParOf" srcId="{46F6F750-CCCC-194B-B779-7B8EF1D7BF1A}" destId="{9C5FD398-41A8-C844-9A19-2D8EE3E17EFA}" srcOrd="11" destOrd="0" presId="urn:microsoft.com/office/officeart/2008/layout/HexagonCluster"/>
    <dgm:cxn modelId="{6AA6D063-860F-8240-8FF9-C41ECCB65E5F}" type="presParOf" srcId="{9C5FD398-41A8-C844-9A19-2D8EE3E17EFA}" destId="{1251127A-B8EB-4545-967F-22A42A9B57B1}"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F1DD1E-A962-4A57-B883-EF6447769D22}" type="doc">
      <dgm:prSet loTypeId="urn:microsoft.com/office/officeart/2005/8/layout/list1" loCatId="list" qsTypeId="urn:microsoft.com/office/officeart/2005/8/quickstyle/simple1#3" qsCatId="simple" csTypeId="urn:microsoft.com/office/officeart/2005/8/colors/accent1_2#3" csCatId="accent1"/>
      <dgm:spPr/>
      <dgm:t>
        <a:bodyPr/>
        <a:lstStyle/>
        <a:p>
          <a:endParaRPr lang="en-US"/>
        </a:p>
      </dgm:t>
    </dgm:pt>
    <dgm:pt modelId="{DD40A5ED-3D54-42A2-9596-363928EBC098}">
      <dgm:prSet/>
      <dgm:spPr/>
      <dgm:t>
        <a:bodyPr/>
        <a:lstStyle/>
        <a:p>
          <a:r>
            <a:rPr lang="en-AU" b="1" baseline="0"/>
            <a:t>Socio-emotional attention patterns</a:t>
          </a:r>
          <a:endParaRPr lang="en-US"/>
        </a:p>
      </dgm:t>
    </dgm:pt>
    <dgm:pt modelId="{96BA2E47-6CAB-4FD1-A9B4-5088894B9449}" type="parTrans" cxnId="{5A0A2C14-BE29-49B2-94A3-9774C5CEB767}">
      <dgm:prSet/>
      <dgm:spPr/>
      <dgm:t>
        <a:bodyPr/>
        <a:lstStyle/>
        <a:p>
          <a:endParaRPr lang="en-US"/>
        </a:p>
      </dgm:t>
    </dgm:pt>
    <dgm:pt modelId="{8E168F97-6B6F-49C4-82FF-3BEDD3214ED4}" type="sibTrans" cxnId="{5A0A2C14-BE29-49B2-94A3-9774C5CEB767}">
      <dgm:prSet/>
      <dgm:spPr/>
      <dgm:t>
        <a:bodyPr/>
        <a:lstStyle/>
        <a:p>
          <a:endParaRPr lang="en-US"/>
        </a:p>
      </dgm:t>
    </dgm:pt>
    <dgm:pt modelId="{08BEB696-76D3-480F-ACC9-B90640A85755}">
      <dgm:prSet/>
      <dgm:spPr/>
      <dgm:t>
        <a:bodyPr/>
        <a:lstStyle/>
        <a:p>
          <a:r>
            <a:rPr lang="en-AU" b="1" dirty="0"/>
            <a:t>Attention bias towards threat</a:t>
          </a:r>
          <a:endParaRPr lang="en-US" dirty="0"/>
        </a:p>
      </dgm:t>
    </dgm:pt>
    <dgm:pt modelId="{66DDCDD6-A556-4CA8-80CC-471CBA86BC6D}" type="parTrans" cxnId="{62206D8F-06D4-44D9-A526-2C0B1A2857B5}">
      <dgm:prSet/>
      <dgm:spPr/>
      <dgm:t>
        <a:bodyPr/>
        <a:lstStyle/>
        <a:p>
          <a:endParaRPr lang="en-US"/>
        </a:p>
      </dgm:t>
    </dgm:pt>
    <dgm:pt modelId="{EAF21695-227E-43C8-ADE8-21DBCEB8568F}" type="sibTrans" cxnId="{62206D8F-06D4-44D9-A526-2C0B1A2857B5}">
      <dgm:prSet/>
      <dgm:spPr/>
      <dgm:t>
        <a:bodyPr/>
        <a:lstStyle/>
        <a:p>
          <a:endParaRPr lang="en-US"/>
        </a:p>
      </dgm:t>
    </dgm:pt>
    <dgm:pt modelId="{11234686-1974-4EA0-8EC3-24CA051F53A2}">
      <dgm:prSet/>
      <dgm:spPr/>
      <dgm:t>
        <a:bodyPr/>
        <a:lstStyle/>
        <a:p>
          <a:r>
            <a:rPr lang="en-AU"/>
            <a:t>Heightened tendency to detect perceived threats </a:t>
          </a:r>
          <a:endParaRPr lang="en-US"/>
        </a:p>
      </dgm:t>
    </dgm:pt>
    <dgm:pt modelId="{887934D3-052C-40E8-8DF3-E3876CF87763}" type="parTrans" cxnId="{4398E4F2-5E46-45DF-9EBA-93952445FEC4}">
      <dgm:prSet/>
      <dgm:spPr/>
      <dgm:t>
        <a:bodyPr/>
        <a:lstStyle/>
        <a:p>
          <a:endParaRPr lang="en-US"/>
        </a:p>
      </dgm:t>
    </dgm:pt>
    <dgm:pt modelId="{F95AB8CF-03FF-4579-902D-60FF7AAF4E5B}" type="sibTrans" cxnId="{4398E4F2-5E46-45DF-9EBA-93952445FEC4}">
      <dgm:prSet/>
      <dgm:spPr/>
      <dgm:t>
        <a:bodyPr/>
        <a:lstStyle/>
        <a:p>
          <a:endParaRPr lang="en-US"/>
        </a:p>
      </dgm:t>
    </dgm:pt>
    <dgm:pt modelId="{A70D31ED-B4AE-4A59-90B1-042CFB2C75A1}">
      <dgm:prSet/>
      <dgm:spPr/>
      <dgm:t>
        <a:bodyPr/>
        <a:lstStyle/>
        <a:p>
          <a:r>
            <a:rPr lang="en-AU"/>
            <a:t>Difficulty disengaging from perceived threats</a:t>
          </a:r>
          <a:endParaRPr lang="en-US"/>
        </a:p>
      </dgm:t>
    </dgm:pt>
    <dgm:pt modelId="{C7EC9629-FD6F-4158-9756-F298A7EDD1A0}" type="parTrans" cxnId="{8FD10A81-CA7A-4CF9-8234-CE0E1E24EB06}">
      <dgm:prSet/>
      <dgm:spPr/>
      <dgm:t>
        <a:bodyPr/>
        <a:lstStyle/>
        <a:p>
          <a:endParaRPr lang="en-US"/>
        </a:p>
      </dgm:t>
    </dgm:pt>
    <dgm:pt modelId="{47EDC923-F28E-44A2-A67B-B3C77289DB60}" type="sibTrans" cxnId="{8FD10A81-CA7A-4CF9-8234-CE0E1E24EB06}">
      <dgm:prSet/>
      <dgm:spPr/>
      <dgm:t>
        <a:bodyPr/>
        <a:lstStyle/>
        <a:p>
          <a:endParaRPr lang="en-US"/>
        </a:p>
      </dgm:t>
    </dgm:pt>
    <dgm:pt modelId="{A8465153-70E8-448C-BBA3-6603106E1E3C}">
      <dgm:prSet/>
      <dgm:spPr/>
      <dgm:t>
        <a:bodyPr/>
        <a:lstStyle/>
        <a:p>
          <a:r>
            <a:rPr lang="en-AU" b="1" baseline="0"/>
            <a:t>Infant literature </a:t>
          </a:r>
          <a:endParaRPr lang="en-US"/>
        </a:p>
      </dgm:t>
    </dgm:pt>
    <dgm:pt modelId="{47302255-250B-46FD-876F-57105179AE2F}" type="parTrans" cxnId="{AD413C2B-CE6A-48FF-AF02-4076E615121D}">
      <dgm:prSet/>
      <dgm:spPr/>
      <dgm:t>
        <a:bodyPr/>
        <a:lstStyle/>
        <a:p>
          <a:endParaRPr lang="en-US"/>
        </a:p>
      </dgm:t>
    </dgm:pt>
    <dgm:pt modelId="{C3B48575-671D-4F3A-8AB7-F582F384CE60}" type="sibTrans" cxnId="{AD413C2B-CE6A-48FF-AF02-4076E615121D}">
      <dgm:prSet/>
      <dgm:spPr/>
      <dgm:t>
        <a:bodyPr/>
        <a:lstStyle/>
        <a:p>
          <a:endParaRPr lang="en-US"/>
        </a:p>
      </dgm:t>
    </dgm:pt>
    <dgm:pt modelId="{4C094C7A-3247-403E-BDD8-32B9AEB49C86}">
      <dgm:prSet/>
      <dgm:spPr/>
      <dgm:t>
        <a:bodyPr/>
        <a:lstStyle/>
        <a:p>
          <a:r>
            <a:rPr lang="en-AU" b="1"/>
            <a:t>Findings have been mixed</a:t>
          </a:r>
          <a:endParaRPr lang="en-US"/>
        </a:p>
      </dgm:t>
    </dgm:pt>
    <dgm:pt modelId="{6730D8DB-5B8F-406B-9772-CA428F6364A0}" type="parTrans" cxnId="{41AF5032-85D0-4375-A50B-8A17A501E0B9}">
      <dgm:prSet/>
      <dgm:spPr/>
      <dgm:t>
        <a:bodyPr/>
        <a:lstStyle/>
        <a:p>
          <a:endParaRPr lang="en-US"/>
        </a:p>
      </dgm:t>
    </dgm:pt>
    <dgm:pt modelId="{85D1CA84-1FF4-4BCB-B855-A4C8C9A5E47A}" type="sibTrans" cxnId="{41AF5032-85D0-4375-A50B-8A17A501E0B9}">
      <dgm:prSet/>
      <dgm:spPr/>
      <dgm:t>
        <a:bodyPr/>
        <a:lstStyle/>
        <a:p>
          <a:endParaRPr lang="en-US"/>
        </a:p>
      </dgm:t>
    </dgm:pt>
    <dgm:pt modelId="{3B6E7AD1-7D89-49C4-B330-187FD9536F21}">
      <dgm:prSet/>
      <dgm:spPr/>
      <dgm:t>
        <a:bodyPr/>
        <a:lstStyle/>
        <a:p>
          <a:r>
            <a:rPr lang="en-AU"/>
            <a:t>Reliance on cross-sectional studies</a:t>
          </a:r>
          <a:endParaRPr lang="en-US"/>
        </a:p>
      </dgm:t>
    </dgm:pt>
    <dgm:pt modelId="{090CFF70-E570-46EA-9703-CF071E488C35}" type="parTrans" cxnId="{68CE4DB8-614E-4BFF-B8DC-E0F9A46AEBFF}">
      <dgm:prSet/>
      <dgm:spPr/>
      <dgm:t>
        <a:bodyPr/>
        <a:lstStyle/>
        <a:p>
          <a:endParaRPr lang="en-US"/>
        </a:p>
      </dgm:t>
    </dgm:pt>
    <dgm:pt modelId="{8AB43A6F-EBBD-4D96-9725-6277C779978B}" type="sibTrans" cxnId="{68CE4DB8-614E-4BFF-B8DC-E0F9A46AEBFF}">
      <dgm:prSet/>
      <dgm:spPr/>
      <dgm:t>
        <a:bodyPr/>
        <a:lstStyle/>
        <a:p>
          <a:endParaRPr lang="en-US"/>
        </a:p>
      </dgm:t>
    </dgm:pt>
    <dgm:pt modelId="{0E02D314-8C34-4B0B-B42E-2B921A9FC0AD}">
      <dgm:prSet/>
      <dgm:spPr/>
      <dgm:t>
        <a:bodyPr/>
        <a:lstStyle/>
        <a:p>
          <a:r>
            <a:rPr lang="en-AU"/>
            <a:t>Possible individual factors</a:t>
          </a:r>
          <a:endParaRPr lang="en-US"/>
        </a:p>
      </dgm:t>
    </dgm:pt>
    <dgm:pt modelId="{258D144F-2E66-45C9-9E13-BA9E809631B0}" type="parTrans" cxnId="{1C5895E0-D2DB-42A1-AFFB-A2780B7154E6}">
      <dgm:prSet/>
      <dgm:spPr/>
      <dgm:t>
        <a:bodyPr/>
        <a:lstStyle/>
        <a:p>
          <a:endParaRPr lang="en-US"/>
        </a:p>
      </dgm:t>
    </dgm:pt>
    <dgm:pt modelId="{A0F70C58-A356-438D-A3C1-BA69C0C28BF4}" type="sibTrans" cxnId="{1C5895E0-D2DB-42A1-AFFB-A2780B7154E6}">
      <dgm:prSet/>
      <dgm:spPr/>
      <dgm:t>
        <a:bodyPr/>
        <a:lstStyle/>
        <a:p>
          <a:endParaRPr lang="en-US"/>
        </a:p>
      </dgm:t>
    </dgm:pt>
    <dgm:pt modelId="{5285C1C7-B89E-2A49-B73C-4239C44FEA7A}" type="pres">
      <dgm:prSet presAssocID="{F5F1DD1E-A962-4A57-B883-EF6447769D22}" presName="linear" presStyleCnt="0">
        <dgm:presLayoutVars>
          <dgm:dir/>
          <dgm:animLvl val="lvl"/>
          <dgm:resizeHandles val="exact"/>
        </dgm:presLayoutVars>
      </dgm:prSet>
      <dgm:spPr/>
    </dgm:pt>
    <dgm:pt modelId="{E1D4D446-16B2-B24B-8813-414DBA26A328}" type="pres">
      <dgm:prSet presAssocID="{DD40A5ED-3D54-42A2-9596-363928EBC098}" presName="parentLin" presStyleCnt="0"/>
      <dgm:spPr/>
    </dgm:pt>
    <dgm:pt modelId="{AB5AF617-0099-554A-A083-C58E7DE8078F}" type="pres">
      <dgm:prSet presAssocID="{DD40A5ED-3D54-42A2-9596-363928EBC098}" presName="parentLeftMargin" presStyleLbl="node1" presStyleIdx="0" presStyleCnt="2"/>
      <dgm:spPr/>
    </dgm:pt>
    <dgm:pt modelId="{839EF28F-7271-4F49-B9B6-A672A672D11A}" type="pres">
      <dgm:prSet presAssocID="{DD40A5ED-3D54-42A2-9596-363928EBC098}" presName="parentText" presStyleLbl="node1" presStyleIdx="0" presStyleCnt="2">
        <dgm:presLayoutVars>
          <dgm:chMax val="0"/>
          <dgm:bulletEnabled val="1"/>
        </dgm:presLayoutVars>
      </dgm:prSet>
      <dgm:spPr/>
    </dgm:pt>
    <dgm:pt modelId="{E4771E0F-F507-654C-9F46-196AACB1ADCB}" type="pres">
      <dgm:prSet presAssocID="{DD40A5ED-3D54-42A2-9596-363928EBC098}" presName="negativeSpace" presStyleCnt="0"/>
      <dgm:spPr/>
    </dgm:pt>
    <dgm:pt modelId="{C17E075B-FCB6-5F4C-B2B9-ACAEB3ED0B73}" type="pres">
      <dgm:prSet presAssocID="{DD40A5ED-3D54-42A2-9596-363928EBC098}" presName="childText" presStyleLbl="conFgAcc1" presStyleIdx="0" presStyleCnt="2" custLinFactNeighborY="-78882">
        <dgm:presLayoutVars>
          <dgm:bulletEnabled val="1"/>
        </dgm:presLayoutVars>
      </dgm:prSet>
      <dgm:spPr/>
    </dgm:pt>
    <dgm:pt modelId="{B9E5EE3B-A15B-8E48-BAC8-7FE49686CABB}" type="pres">
      <dgm:prSet presAssocID="{8E168F97-6B6F-49C4-82FF-3BEDD3214ED4}" presName="spaceBetweenRectangles" presStyleCnt="0"/>
      <dgm:spPr/>
    </dgm:pt>
    <dgm:pt modelId="{BE3C2ABE-F3E2-8F4B-91C5-1DE76E55BC28}" type="pres">
      <dgm:prSet presAssocID="{A8465153-70E8-448C-BBA3-6603106E1E3C}" presName="parentLin" presStyleCnt="0"/>
      <dgm:spPr/>
    </dgm:pt>
    <dgm:pt modelId="{65BDB653-C496-B84B-B2DB-C96B1EB15E3C}" type="pres">
      <dgm:prSet presAssocID="{A8465153-70E8-448C-BBA3-6603106E1E3C}" presName="parentLeftMargin" presStyleLbl="node1" presStyleIdx="0" presStyleCnt="2"/>
      <dgm:spPr/>
    </dgm:pt>
    <dgm:pt modelId="{97A47631-B207-CD4E-88DD-C1B580447FC1}" type="pres">
      <dgm:prSet presAssocID="{A8465153-70E8-448C-BBA3-6603106E1E3C}" presName="parentText" presStyleLbl="node1" presStyleIdx="1" presStyleCnt="2">
        <dgm:presLayoutVars>
          <dgm:chMax val="0"/>
          <dgm:bulletEnabled val="1"/>
        </dgm:presLayoutVars>
      </dgm:prSet>
      <dgm:spPr/>
    </dgm:pt>
    <dgm:pt modelId="{3343C934-1940-974F-93A9-B030D81CDD30}" type="pres">
      <dgm:prSet presAssocID="{A8465153-70E8-448C-BBA3-6603106E1E3C}" presName="negativeSpace" presStyleCnt="0"/>
      <dgm:spPr/>
    </dgm:pt>
    <dgm:pt modelId="{65F52F5A-6C02-8C4A-97B3-C30BA9633FB3}" type="pres">
      <dgm:prSet presAssocID="{A8465153-70E8-448C-BBA3-6603106E1E3C}" presName="childText" presStyleLbl="conFgAcc1" presStyleIdx="1" presStyleCnt="2">
        <dgm:presLayoutVars>
          <dgm:bulletEnabled val="1"/>
        </dgm:presLayoutVars>
      </dgm:prSet>
      <dgm:spPr/>
    </dgm:pt>
  </dgm:ptLst>
  <dgm:cxnLst>
    <dgm:cxn modelId="{5A0A2C14-BE29-49B2-94A3-9774C5CEB767}" srcId="{F5F1DD1E-A962-4A57-B883-EF6447769D22}" destId="{DD40A5ED-3D54-42A2-9596-363928EBC098}" srcOrd="0" destOrd="0" parTransId="{96BA2E47-6CAB-4FD1-A9B4-5088894B9449}" sibTransId="{8E168F97-6B6F-49C4-82FF-3BEDD3214ED4}"/>
    <dgm:cxn modelId="{EE55E214-5644-B443-B338-06CF5EA6FA20}" type="presOf" srcId="{DD40A5ED-3D54-42A2-9596-363928EBC098}" destId="{839EF28F-7271-4F49-B9B6-A672A672D11A}" srcOrd="1" destOrd="0" presId="urn:microsoft.com/office/officeart/2005/8/layout/list1"/>
    <dgm:cxn modelId="{A6E85217-268B-F644-ACD1-351F05336F89}" type="presOf" srcId="{A8465153-70E8-448C-BBA3-6603106E1E3C}" destId="{65BDB653-C496-B84B-B2DB-C96B1EB15E3C}" srcOrd="0" destOrd="0" presId="urn:microsoft.com/office/officeart/2005/8/layout/list1"/>
    <dgm:cxn modelId="{AD413C2B-CE6A-48FF-AF02-4076E615121D}" srcId="{F5F1DD1E-A962-4A57-B883-EF6447769D22}" destId="{A8465153-70E8-448C-BBA3-6603106E1E3C}" srcOrd="1" destOrd="0" parTransId="{47302255-250B-46FD-876F-57105179AE2F}" sibTransId="{C3B48575-671D-4F3A-8AB7-F582F384CE60}"/>
    <dgm:cxn modelId="{75BFAB2C-9987-4344-AC72-BC54E22DEFD5}" type="presOf" srcId="{08BEB696-76D3-480F-ACC9-B90640A85755}" destId="{C17E075B-FCB6-5F4C-B2B9-ACAEB3ED0B73}" srcOrd="0" destOrd="0" presId="urn:microsoft.com/office/officeart/2005/8/layout/list1"/>
    <dgm:cxn modelId="{41AF5032-85D0-4375-A50B-8A17A501E0B9}" srcId="{A8465153-70E8-448C-BBA3-6603106E1E3C}" destId="{4C094C7A-3247-403E-BDD8-32B9AEB49C86}" srcOrd="0" destOrd="0" parTransId="{6730D8DB-5B8F-406B-9772-CA428F6364A0}" sibTransId="{85D1CA84-1FF4-4BCB-B855-A4C8C9A5E47A}"/>
    <dgm:cxn modelId="{2A250D40-3593-874C-9692-99A6E06120AC}" type="presOf" srcId="{11234686-1974-4EA0-8EC3-24CA051F53A2}" destId="{C17E075B-FCB6-5F4C-B2B9-ACAEB3ED0B73}" srcOrd="0" destOrd="1" presId="urn:microsoft.com/office/officeart/2005/8/layout/list1"/>
    <dgm:cxn modelId="{F94B9759-60EC-B347-A8DD-CFDA81C574A3}" type="presOf" srcId="{A8465153-70E8-448C-BBA3-6603106E1E3C}" destId="{97A47631-B207-CD4E-88DD-C1B580447FC1}" srcOrd="1" destOrd="0" presId="urn:microsoft.com/office/officeart/2005/8/layout/list1"/>
    <dgm:cxn modelId="{AECB675B-79FF-EF44-9954-3FE9E0A085B1}" type="presOf" srcId="{3B6E7AD1-7D89-49C4-B330-187FD9536F21}" destId="{65F52F5A-6C02-8C4A-97B3-C30BA9633FB3}" srcOrd="0" destOrd="1" presId="urn:microsoft.com/office/officeart/2005/8/layout/list1"/>
    <dgm:cxn modelId="{C47A2D5E-890C-8243-90A0-B07976F4E42D}" type="presOf" srcId="{DD40A5ED-3D54-42A2-9596-363928EBC098}" destId="{AB5AF617-0099-554A-A083-C58E7DE8078F}" srcOrd="0" destOrd="0" presId="urn:microsoft.com/office/officeart/2005/8/layout/list1"/>
    <dgm:cxn modelId="{8FD10A81-CA7A-4CF9-8234-CE0E1E24EB06}" srcId="{08BEB696-76D3-480F-ACC9-B90640A85755}" destId="{A70D31ED-B4AE-4A59-90B1-042CFB2C75A1}" srcOrd="1" destOrd="0" parTransId="{C7EC9629-FD6F-4158-9756-F298A7EDD1A0}" sibTransId="{47EDC923-F28E-44A2-A67B-B3C77289DB60}"/>
    <dgm:cxn modelId="{62206D8F-06D4-44D9-A526-2C0B1A2857B5}" srcId="{DD40A5ED-3D54-42A2-9596-363928EBC098}" destId="{08BEB696-76D3-480F-ACC9-B90640A85755}" srcOrd="0" destOrd="0" parTransId="{66DDCDD6-A556-4CA8-80CC-471CBA86BC6D}" sibTransId="{EAF21695-227E-43C8-ADE8-21DBCEB8568F}"/>
    <dgm:cxn modelId="{68CE4DB8-614E-4BFF-B8DC-E0F9A46AEBFF}" srcId="{4C094C7A-3247-403E-BDD8-32B9AEB49C86}" destId="{3B6E7AD1-7D89-49C4-B330-187FD9536F21}" srcOrd="0" destOrd="0" parTransId="{090CFF70-E570-46EA-9703-CF071E488C35}" sibTransId="{8AB43A6F-EBBD-4D96-9725-6277C779978B}"/>
    <dgm:cxn modelId="{D4B223DD-0E93-2A46-9E48-6442C93A5C57}" type="presOf" srcId="{4C094C7A-3247-403E-BDD8-32B9AEB49C86}" destId="{65F52F5A-6C02-8C4A-97B3-C30BA9633FB3}" srcOrd="0" destOrd="0" presId="urn:microsoft.com/office/officeart/2005/8/layout/list1"/>
    <dgm:cxn modelId="{1C5895E0-D2DB-42A1-AFFB-A2780B7154E6}" srcId="{4C094C7A-3247-403E-BDD8-32B9AEB49C86}" destId="{0E02D314-8C34-4B0B-B42E-2B921A9FC0AD}" srcOrd="1" destOrd="0" parTransId="{258D144F-2E66-45C9-9E13-BA9E809631B0}" sibTransId="{A0F70C58-A356-438D-A3C1-BA69C0C28BF4}"/>
    <dgm:cxn modelId="{2A26F1E3-A50A-6C47-BE7C-D13052408A3A}" type="presOf" srcId="{0E02D314-8C34-4B0B-B42E-2B921A9FC0AD}" destId="{65F52F5A-6C02-8C4A-97B3-C30BA9633FB3}" srcOrd="0" destOrd="2" presId="urn:microsoft.com/office/officeart/2005/8/layout/list1"/>
    <dgm:cxn modelId="{4995E5EB-C152-0A4A-BC6D-BBEFFEE31A3E}" type="presOf" srcId="{A70D31ED-B4AE-4A59-90B1-042CFB2C75A1}" destId="{C17E075B-FCB6-5F4C-B2B9-ACAEB3ED0B73}" srcOrd="0" destOrd="2" presId="urn:microsoft.com/office/officeart/2005/8/layout/list1"/>
    <dgm:cxn modelId="{4398E4F2-5E46-45DF-9EBA-93952445FEC4}" srcId="{08BEB696-76D3-480F-ACC9-B90640A85755}" destId="{11234686-1974-4EA0-8EC3-24CA051F53A2}" srcOrd="0" destOrd="0" parTransId="{887934D3-052C-40E8-8DF3-E3876CF87763}" sibTransId="{F95AB8CF-03FF-4579-902D-60FF7AAF4E5B}"/>
    <dgm:cxn modelId="{4473E4FF-2B6F-B748-9E71-58F5CF31DDBD}" type="presOf" srcId="{F5F1DD1E-A962-4A57-B883-EF6447769D22}" destId="{5285C1C7-B89E-2A49-B73C-4239C44FEA7A}" srcOrd="0" destOrd="0" presId="urn:microsoft.com/office/officeart/2005/8/layout/list1"/>
    <dgm:cxn modelId="{6C48F6C3-7B1E-DF43-ACFE-0D98052761D7}" type="presParOf" srcId="{5285C1C7-B89E-2A49-B73C-4239C44FEA7A}" destId="{E1D4D446-16B2-B24B-8813-414DBA26A328}" srcOrd="0" destOrd="0" presId="urn:microsoft.com/office/officeart/2005/8/layout/list1"/>
    <dgm:cxn modelId="{8A0995E3-8F58-0847-B681-8056A4B749F6}" type="presParOf" srcId="{E1D4D446-16B2-B24B-8813-414DBA26A328}" destId="{AB5AF617-0099-554A-A083-C58E7DE8078F}" srcOrd="0" destOrd="0" presId="urn:microsoft.com/office/officeart/2005/8/layout/list1"/>
    <dgm:cxn modelId="{48805254-F849-D44C-B41C-980E29DF6191}" type="presParOf" srcId="{E1D4D446-16B2-B24B-8813-414DBA26A328}" destId="{839EF28F-7271-4F49-B9B6-A672A672D11A}" srcOrd="1" destOrd="0" presId="urn:microsoft.com/office/officeart/2005/8/layout/list1"/>
    <dgm:cxn modelId="{DE42B574-3BC6-6148-8479-7A4ABB68369C}" type="presParOf" srcId="{5285C1C7-B89E-2A49-B73C-4239C44FEA7A}" destId="{E4771E0F-F507-654C-9F46-196AACB1ADCB}" srcOrd="1" destOrd="0" presId="urn:microsoft.com/office/officeart/2005/8/layout/list1"/>
    <dgm:cxn modelId="{32AB58C1-2C75-B443-84DC-565033CC5BAE}" type="presParOf" srcId="{5285C1C7-B89E-2A49-B73C-4239C44FEA7A}" destId="{C17E075B-FCB6-5F4C-B2B9-ACAEB3ED0B73}" srcOrd="2" destOrd="0" presId="urn:microsoft.com/office/officeart/2005/8/layout/list1"/>
    <dgm:cxn modelId="{700DCCFB-823F-7D48-8442-4CAC235BAE68}" type="presParOf" srcId="{5285C1C7-B89E-2A49-B73C-4239C44FEA7A}" destId="{B9E5EE3B-A15B-8E48-BAC8-7FE49686CABB}" srcOrd="3" destOrd="0" presId="urn:microsoft.com/office/officeart/2005/8/layout/list1"/>
    <dgm:cxn modelId="{B64E102F-3799-D249-8450-421946E0A8C4}" type="presParOf" srcId="{5285C1C7-B89E-2A49-B73C-4239C44FEA7A}" destId="{BE3C2ABE-F3E2-8F4B-91C5-1DE76E55BC28}" srcOrd="4" destOrd="0" presId="urn:microsoft.com/office/officeart/2005/8/layout/list1"/>
    <dgm:cxn modelId="{582DCB9B-1A14-CE41-86DF-00683BB8DE47}" type="presParOf" srcId="{BE3C2ABE-F3E2-8F4B-91C5-1DE76E55BC28}" destId="{65BDB653-C496-B84B-B2DB-C96B1EB15E3C}" srcOrd="0" destOrd="0" presId="urn:microsoft.com/office/officeart/2005/8/layout/list1"/>
    <dgm:cxn modelId="{FF819E1A-4496-2547-AE20-4C57FDD95EA7}" type="presParOf" srcId="{BE3C2ABE-F3E2-8F4B-91C5-1DE76E55BC28}" destId="{97A47631-B207-CD4E-88DD-C1B580447FC1}" srcOrd="1" destOrd="0" presId="urn:microsoft.com/office/officeart/2005/8/layout/list1"/>
    <dgm:cxn modelId="{5715F98B-4278-4948-9428-9A3F8D4CDEB4}" type="presParOf" srcId="{5285C1C7-B89E-2A49-B73C-4239C44FEA7A}" destId="{3343C934-1940-974F-93A9-B030D81CDD30}" srcOrd="5" destOrd="0" presId="urn:microsoft.com/office/officeart/2005/8/layout/list1"/>
    <dgm:cxn modelId="{06F509EF-931C-2943-9442-C520E7E44318}" type="presParOf" srcId="{5285C1C7-B89E-2A49-B73C-4239C44FEA7A}" destId="{65F52F5A-6C02-8C4A-97B3-C30BA9633FB3}"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9A5AE9-0C91-7F40-9281-0A00F5DCC7D8}" type="doc">
      <dgm:prSet loTypeId="urn:microsoft.com/office/officeart/2005/8/layout/hierarchy3" loCatId="" qsTypeId="urn:microsoft.com/office/officeart/2005/8/quickstyle/simple1#4" qsCatId="simple" csTypeId="urn:microsoft.com/office/officeart/2005/8/colors/accent1_2#4" csCatId="accent1" phldr="1"/>
      <dgm:spPr/>
    </dgm:pt>
    <dgm:pt modelId="{315667FD-5E9C-8242-BDB0-4A2A786FF6A1}">
      <dgm:prSet phldrT="[Text]"/>
      <dgm:spPr/>
      <dgm:t>
        <a:bodyPr/>
        <a:lstStyle/>
        <a:p>
          <a:r>
            <a:rPr lang="en-GB" dirty="0"/>
            <a:t>Infant Negative Affect</a:t>
          </a:r>
        </a:p>
      </dgm:t>
    </dgm:pt>
    <dgm:pt modelId="{AF134073-BC41-084A-8423-4D9F116D7698}" type="parTrans" cxnId="{332D989C-27FB-3E49-8375-8726380FDC04}">
      <dgm:prSet/>
      <dgm:spPr/>
      <dgm:t>
        <a:bodyPr/>
        <a:lstStyle/>
        <a:p>
          <a:endParaRPr lang="en-GB"/>
        </a:p>
      </dgm:t>
    </dgm:pt>
    <dgm:pt modelId="{1D325388-5566-594B-A709-AA1D3964540C}" type="sibTrans" cxnId="{332D989C-27FB-3E49-8375-8726380FDC04}">
      <dgm:prSet/>
      <dgm:spPr/>
      <dgm:t>
        <a:bodyPr/>
        <a:lstStyle/>
        <a:p>
          <a:endParaRPr lang="en-GB"/>
        </a:p>
      </dgm:t>
    </dgm:pt>
    <dgm:pt modelId="{37A8F69B-5720-3445-9CBA-E4BDAFCBC711}">
      <dgm:prSet phldrT="[Text]"/>
      <dgm:spPr/>
      <dgm:t>
        <a:bodyPr/>
        <a:lstStyle/>
        <a:p>
          <a:r>
            <a:rPr lang="en-GB" dirty="0"/>
            <a:t>Early Childhood</a:t>
          </a:r>
        </a:p>
      </dgm:t>
    </dgm:pt>
    <dgm:pt modelId="{B93BF7B2-C7CF-4940-8B6A-B16F07489E79}" type="parTrans" cxnId="{D98CA114-FADF-A74E-9191-5C20C1F77BC4}">
      <dgm:prSet/>
      <dgm:spPr/>
      <dgm:t>
        <a:bodyPr/>
        <a:lstStyle/>
        <a:p>
          <a:endParaRPr lang="en-GB"/>
        </a:p>
      </dgm:t>
    </dgm:pt>
    <dgm:pt modelId="{C1EAC3BF-B7BD-B141-A666-58E8E39AA6C4}" type="sibTrans" cxnId="{D98CA114-FADF-A74E-9191-5C20C1F77BC4}">
      <dgm:prSet/>
      <dgm:spPr/>
      <dgm:t>
        <a:bodyPr/>
        <a:lstStyle/>
        <a:p>
          <a:endParaRPr lang="en-GB"/>
        </a:p>
      </dgm:t>
    </dgm:pt>
    <dgm:pt modelId="{15AD47C7-FCF9-6E4E-B03B-74B1AC9FB0DC}">
      <dgm:prSet phldrT="[Text]"/>
      <dgm:spPr/>
      <dgm:t>
        <a:bodyPr/>
        <a:lstStyle/>
        <a:p>
          <a:r>
            <a:rPr lang="en-GB" dirty="0"/>
            <a:t>Infancy</a:t>
          </a:r>
        </a:p>
      </dgm:t>
    </dgm:pt>
    <dgm:pt modelId="{96CCE215-B40C-C140-BF07-340B0F1363FD}" type="parTrans" cxnId="{FBD9BBC9-441A-4A47-9790-2BE645577264}">
      <dgm:prSet/>
      <dgm:spPr/>
      <dgm:t>
        <a:bodyPr/>
        <a:lstStyle/>
        <a:p>
          <a:endParaRPr lang="en-GB"/>
        </a:p>
      </dgm:t>
    </dgm:pt>
    <dgm:pt modelId="{00E15C59-EA4F-EB46-B91D-36CDBE264561}" type="sibTrans" cxnId="{FBD9BBC9-441A-4A47-9790-2BE645577264}">
      <dgm:prSet/>
      <dgm:spPr/>
      <dgm:t>
        <a:bodyPr/>
        <a:lstStyle/>
        <a:p>
          <a:endParaRPr lang="en-GB"/>
        </a:p>
      </dgm:t>
    </dgm:pt>
    <dgm:pt modelId="{915C707F-CBF4-E449-B814-F0B82CB933F5}">
      <dgm:prSet phldrT="[Text]"/>
      <dgm:spPr/>
      <dgm:t>
        <a:bodyPr/>
        <a:lstStyle/>
        <a:p>
          <a:r>
            <a:rPr lang="en-GB" dirty="0"/>
            <a:t>Attention Bias to Threat on the Baby Dot Probe Task</a:t>
          </a:r>
        </a:p>
      </dgm:t>
    </dgm:pt>
    <dgm:pt modelId="{B71E6CD6-D75F-0D42-83BB-39D81BDB8B9B}" type="parTrans" cxnId="{C0D9125F-6F8E-7E41-B696-AD3170DBEC02}">
      <dgm:prSet/>
      <dgm:spPr/>
      <dgm:t>
        <a:bodyPr/>
        <a:lstStyle/>
        <a:p>
          <a:endParaRPr lang="en-GB"/>
        </a:p>
      </dgm:t>
    </dgm:pt>
    <dgm:pt modelId="{5DA7B9E1-26F0-8747-BFCA-A2717C200348}" type="sibTrans" cxnId="{C0D9125F-6F8E-7E41-B696-AD3170DBEC02}">
      <dgm:prSet/>
      <dgm:spPr/>
      <dgm:t>
        <a:bodyPr/>
        <a:lstStyle/>
        <a:p>
          <a:endParaRPr lang="en-GB"/>
        </a:p>
      </dgm:t>
    </dgm:pt>
    <dgm:pt modelId="{C5FABB1D-931D-614C-BDF0-9A8AB68E41B3}">
      <dgm:prSet phldrT="[Text]"/>
      <dgm:spPr/>
      <dgm:t>
        <a:bodyPr/>
        <a:lstStyle/>
        <a:p>
          <a:r>
            <a:rPr lang="en-GB" dirty="0"/>
            <a:t>Anxiety Symptoms</a:t>
          </a:r>
        </a:p>
      </dgm:t>
    </dgm:pt>
    <dgm:pt modelId="{CA358348-F39B-2A47-8424-E956D627D56A}" type="parTrans" cxnId="{30EF46FF-F523-8D4D-ABF4-8E578FA8CA49}">
      <dgm:prSet/>
      <dgm:spPr/>
      <dgm:t>
        <a:bodyPr/>
        <a:lstStyle/>
        <a:p>
          <a:endParaRPr lang="en-GB"/>
        </a:p>
      </dgm:t>
    </dgm:pt>
    <dgm:pt modelId="{53F9F8CD-B47C-AF4A-B119-C729DC15F1E7}" type="sibTrans" cxnId="{30EF46FF-F523-8D4D-ABF4-8E578FA8CA49}">
      <dgm:prSet/>
      <dgm:spPr/>
      <dgm:t>
        <a:bodyPr/>
        <a:lstStyle/>
        <a:p>
          <a:endParaRPr lang="en-GB"/>
        </a:p>
      </dgm:t>
    </dgm:pt>
    <dgm:pt modelId="{D0F24141-1505-8440-B210-1C48A91E68BF}" type="pres">
      <dgm:prSet presAssocID="{F79A5AE9-0C91-7F40-9281-0A00F5DCC7D8}" presName="diagram" presStyleCnt="0">
        <dgm:presLayoutVars>
          <dgm:chPref val="1"/>
          <dgm:dir/>
          <dgm:animOne val="branch"/>
          <dgm:animLvl val="lvl"/>
          <dgm:resizeHandles/>
        </dgm:presLayoutVars>
      </dgm:prSet>
      <dgm:spPr/>
    </dgm:pt>
    <dgm:pt modelId="{19EF8857-F4BB-2543-A9D5-EC3A30A61293}" type="pres">
      <dgm:prSet presAssocID="{15AD47C7-FCF9-6E4E-B03B-74B1AC9FB0DC}" presName="root" presStyleCnt="0"/>
      <dgm:spPr/>
    </dgm:pt>
    <dgm:pt modelId="{4C722DBD-B501-1C46-8AC3-A3886306BEF9}" type="pres">
      <dgm:prSet presAssocID="{15AD47C7-FCF9-6E4E-B03B-74B1AC9FB0DC}" presName="rootComposite" presStyleCnt="0"/>
      <dgm:spPr/>
    </dgm:pt>
    <dgm:pt modelId="{FB8504F2-5EDB-0C40-9C5D-2D13F08A8B21}" type="pres">
      <dgm:prSet presAssocID="{15AD47C7-FCF9-6E4E-B03B-74B1AC9FB0DC}" presName="rootText" presStyleLbl="node1" presStyleIdx="0" presStyleCnt="2"/>
      <dgm:spPr/>
    </dgm:pt>
    <dgm:pt modelId="{E8D84238-3DE9-F446-A9A9-68849A2514C8}" type="pres">
      <dgm:prSet presAssocID="{15AD47C7-FCF9-6E4E-B03B-74B1AC9FB0DC}" presName="rootConnector" presStyleLbl="node1" presStyleIdx="0" presStyleCnt="2"/>
      <dgm:spPr/>
    </dgm:pt>
    <dgm:pt modelId="{6E9B4C53-CD41-8541-AD16-2D8F41F94661}" type="pres">
      <dgm:prSet presAssocID="{15AD47C7-FCF9-6E4E-B03B-74B1AC9FB0DC}" presName="childShape" presStyleCnt="0"/>
      <dgm:spPr/>
    </dgm:pt>
    <dgm:pt modelId="{39035860-C335-E846-9F06-C9C39CDFE426}" type="pres">
      <dgm:prSet presAssocID="{AF134073-BC41-084A-8423-4D9F116D7698}" presName="Name13" presStyleLbl="parChTrans1D2" presStyleIdx="0" presStyleCnt="3"/>
      <dgm:spPr/>
    </dgm:pt>
    <dgm:pt modelId="{C04E6884-A130-A544-BE9C-ED310C3EF982}" type="pres">
      <dgm:prSet presAssocID="{315667FD-5E9C-8242-BDB0-4A2A786FF6A1}" presName="childText" presStyleLbl="bgAcc1" presStyleIdx="0" presStyleCnt="3">
        <dgm:presLayoutVars>
          <dgm:bulletEnabled val="1"/>
        </dgm:presLayoutVars>
      </dgm:prSet>
      <dgm:spPr/>
    </dgm:pt>
    <dgm:pt modelId="{F8FAB7AD-39D4-8540-98F7-9AD6697F726C}" type="pres">
      <dgm:prSet presAssocID="{B71E6CD6-D75F-0D42-83BB-39D81BDB8B9B}" presName="Name13" presStyleLbl="parChTrans1D2" presStyleIdx="1" presStyleCnt="3"/>
      <dgm:spPr/>
    </dgm:pt>
    <dgm:pt modelId="{6711FBE5-09F9-314C-BD2E-7A08D22CA74E}" type="pres">
      <dgm:prSet presAssocID="{915C707F-CBF4-E449-B814-F0B82CB933F5}" presName="childText" presStyleLbl="bgAcc1" presStyleIdx="1" presStyleCnt="3">
        <dgm:presLayoutVars>
          <dgm:bulletEnabled val="1"/>
        </dgm:presLayoutVars>
      </dgm:prSet>
      <dgm:spPr/>
    </dgm:pt>
    <dgm:pt modelId="{E8286C3E-86BA-5144-8428-A9A21926E84C}" type="pres">
      <dgm:prSet presAssocID="{37A8F69B-5720-3445-9CBA-E4BDAFCBC711}" presName="root" presStyleCnt="0"/>
      <dgm:spPr/>
    </dgm:pt>
    <dgm:pt modelId="{F1857D19-E7CE-F84B-B4A4-2BC5C9A98531}" type="pres">
      <dgm:prSet presAssocID="{37A8F69B-5720-3445-9CBA-E4BDAFCBC711}" presName="rootComposite" presStyleCnt="0"/>
      <dgm:spPr/>
    </dgm:pt>
    <dgm:pt modelId="{1A4170E0-5FE8-FC43-955E-394BDBBCC526}" type="pres">
      <dgm:prSet presAssocID="{37A8F69B-5720-3445-9CBA-E4BDAFCBC711}" presName="rootText" presStyleLbl="node1" presStyleIdx="1" presStyleCnt="2"/>
      <dgm:spPr/>
    </dgm:pt>
    <dgm:pt modelId="{1989A028-3D09-744A-A433-266B3BD3B563}" type="pres">
      <dgm:prSet presAssocID="{37A8F69B-5720-3445-9CBA-E4BDAFCBC711}" presName="rootConnector" presStyleLbl="node1" presStyleIdx="1" presStyleCnt="2"/>
      <dgm:spPr/>
    </dgm:pt>
    <dgm:pt modelId="{CA0F92CE-830A-0240-817F-9843BCCB89A4}" type="pres">
      <dgm:prSet presAssocID="{37A8F69B-5720-3445-9CBA-E4BDAFCBC711}" presName="childShape" presStyleCnt="0"/>
      <dgm:spPr/>
    </dgm:pt>
    <dgm:pt modelId="{FE88A44A-3675-5A4A-9CC7-16C00A56181C}" type="pres">
      <dgm:prSet presAssocID="{CA358348-F39B-2A47-8424-E956D627D56A}" presName="Name13" presStyleLbl="parChTrans1D2" presStyleIdx="2" presStyleCnt="3"/>
      <dgm:spPr/>
    </dgm:pt>
    <dgm:pt modelId="{8B08B683-C5D9-CD4A-8C8F-DCAC2E6DEF23}" type="pres">
      <dgm:prSet presAssocID="{C5FABB1D-931D-614C-BDF0-9A8AB68E41B3}" presName="childText" presStyleLbl="bgAcc1" presStyleIdx="2" presStyleCnt="3">
        <dgm:presLayoutVars>
          <dgm:bulletEnabled val="1"/>
        </dgm:presLayoutVars>
      </dgm:prSet>
      <dgm:spPr/>
    </dgm:pt>
  </dgm:ptLst>
  <dgm:cxnLst>
    <dgm:cxn modelId="{D98CA114-FADF-A74E-9191-5C20C1F77BC4}" srcId="{F79A5AE9-0C91-7F40-9281-0A00F5DCC7D8}" destId="{37A8F69B-5720-3445-9CBA-E4BDAFCBC711}" srcOrd="1" destOrd="0" parTransId="{B93BF7B2-C7CF-4940-8B6A-B16F07489E79}" sibTransId="{C1EAC3BF-B7BD-B141-A666-58E8E39AA6C4}"/>
    <dgm:cxn modelId="{D0806C26-01B0-7547-B2A6-49794D2527B5}" type="presOf" srcId="{37A8F69B-5720-3445-9CBA-E4BDAFCBC711}" destId="{1A4170E0-5FE8-FC43-955E-394BDBBCC526}" srcOrd="0" destOrd="0" presId="urn:microsoft.com/office/officeart/2005/8/layout/hierarchy3"/>
    <dgm:cxn modelId="{C0D9125F-6F8E-7E41-B696-AD3170DBEC02}" srcId="{15AD47C7-FCF9-6E4E-B03B-74B1AC9FB0DC}" destId="{915C707F-CBF4-E449-B814-F0B82CB933F5}" srcOrd="1" destOrd="0" parTransId="{B71E6CD6-D75F-0D42-83BB-39D81BDB8B9B}" sibTransId="{5DA7B9E1-26F0-8747-BFCA-A2717C200348}"/>
    <dgm:cxn modelId="{227F446A-928A-A84F-9D6B-564E59066798}" type="presOf" srcId="{37A8F69B-5720-3445-9CBA-E4BDAFCBC711}" destId="{1989A028-3D09-744A-A433-266B3BD3B563}" srcOrd="1" destOrd="0" presId="urn:microsoft.com/office/officeart/2005/8/layout/hierarchy3"/>
    <dgm:cxn modelId="{3A658978-6F51-FA49-B9D3-C44B79BCA3C2}" type="presOf" srcId="{AF134073-BC41-084A-8423-4D9F116D7698}" destId="{39035860-C335-E846-9F06-C9C39CDFE426}" srcOrd="0" destOrd="0" presId="urn:microsoft.com/office/officeart/2005/8/layout/hierarchy3"/>
    <dgm:cxn modelId="{AA4FB28E-C40D-A949-844E-7C93FFC9A3B1}" type="presOf" srcId="{15AD47C7-FCF9-6E4E-B03B-74B1AC9FB0DC}" destId="{E8D84238-3DE9-F446-A9A9-68849A2514C8}" srcOrd="1" destOrd="0" presId="urn:microsoft.com/office/officeart/2005/8/layout/hierarchy3"/>
    <dgm:cxn modelId="{332D989C-27FB-3E49-8375-8726380FDC04}" srcId="{15AD47C7-FCF9-6E4E-B03B-74B1AC9FB0DC}" destId="{315667FD-5E9C-8242-BDB0-4A2A786FF6A1}" srcOrd="0" destOrd="0" parTransId="{AF134073-BC41-084A-8423-4D9F116D7698}" sibTransId="{1D325388-5566-594B-A709-AA1D3964540C}"/>
    <dgm:cxn modelId="{1EA752B3-1DBC-F748-A286-042275A16266}" type="presOf" srcId="{F79A5AE9-0C91-7F40-9281-0A00F5DCC7D8}" destId="{D0F24141-1505-8440-B210-1C48A91E68BF}" srcOrd="0" destOrd="0" presId="urn:microsoft.com/office/officeart/2005/8/layout/hierarchy3"/>
    <dgm:cxn modelId="{8A9DBAC3-FE01-9F46-B38A-03A073E63D28}" type="presOf" srcId="{915C707F-CBF4-E449-B814-F0B82CB933F5}" destId="{6711FBE5-09F9-314C-BD2E-7A08D22CA74E}" srcOrd="0" destOrd="0" presId="urn:microsoft.com/office/officeart/2005/8/layout/hierarchy3"/>
    <dgm:cxn modelId="{305FA6C6-CC83-C344-B624-0457CCFAB462}" type="presOf" srcId="{C5FABB1D-931D-614C-BDF0-9A8AB68E41B3}" destId="{8B08B683-C5D9-CD4A-8C8F-DCAC2E6DEF23}" srcOrd="0" destOrd="0" presId="urn:microsoft.com/office/officeart/2005/8/layout/hierarchy3"/>
    <dgm:cxn modelId="{BBC442C8-28E2-E441-A3D7-630221A1B38F}" type="presOf" srcId="{15AD47C7-FCF9-6E4E-B03B-74B1AC9FB0DC}" destId="{FB8504F2-5EDB-0C40-9C5D-2D13F08A8B21}" srcOrd="0" destOrd="0" presId="urn:microsoft.com/office/officeart/2005/8/layout/hierarchy3"/>
    <dgm:cxn modelId="{FBD9BBC9-441A-4A47-9790-2BE645577264}" srcId="{F79A5AE9-0C91-7F40-9281-0A00F5DCC7D8}" destId="{15AD47C7-FCF9-6E4E-B03B-74B1AC9FB0DC}" srcOrd="0" destOrd="0" parTransId="{96CCE215-B40C-C140-BF07-340B0F1363FD}" sibTransId="{00E15C59-EA4F-EB46-B91D-36CDBE264561}"/>
    <dgm:cxn modelId="{53F410FC-A062-264E-A871-EF682D63F1C7}" type="presOf" srcId="{B71E6CD6-D75F-0D42-83BB-39D81BDB8B9B}" destId="{F8FAB7AD-39D4-8540-98F7-9AD6697F726C}" srcOrd="0" destOrd="0" presId="urn:microsoft.com/office/officeart/2005/8/layout/hierarchy3"/>
    <dgm:cxn modelId="{540DB1FC-4C4E-4B43-BB93-98B329D84ABF}" type="presOf" srcId="{CA358348-F39B-2A47-8424-E956D627D56A}" destId="{FE88A44A-3675-5A4A-9CC7-16C00A56181C}" srcOrd="0" destOrd="0" presId="urn:microsoft.com/office/officeart/2005/8/layout/hierarchy3"/>
    <dgm:cxn modelId="{50CA55FE-E70C-D041-ACE0-8D57DF649771}" type="presOf" srcId="{315667FD-5E9C-8242-BDB0-4A2A786FF6A1}" destId="{C04E6884-A130-A544-BE9C-ED310C3EF982}" srcOrd="0" destOrd="0" presId="urn:microsoft.com/office/officeart/2005/8/layout/hierarchy3"/>
    <dgm:cxn modelId="{30EF46FF-F523-8D4D-ABF4-8E578FA8CA49}" srcId="{37A8F69B-5720-3445-9CBA-E4BDAFCBC711}" destId="{C5FABB1D-931D-614C-BDF0-9A8AB68E41B3}" srcOrd="0" destOrd="0" parTransId="{CA358348-F39B-2A47-8424-E956D627D56A}" sibTransId="{53F9F8CD-B47C-AF4A-B119-C729DC15F1E7}"/>
    <dgm:cxn modelId="{FA57ED7B-B050-264C-A4C4-B769A25ED114}" type="presParOf" srcId="{D0F24141-1505-8440-B210-1C48A91E68BF}" destId="{19EF8857-F4BB-2543-A9D5-EC3A30A61293}" srcOrd="0" destOrd="0" presId="urn:microsoft.com/office/officeart/2005/8/layout/hierarchy3"/>
    <dgm:cxn modelId="{61CB4840-E84E-7947-B36F-A62B005E5924}" type="presParOf" srcId="{19EF8857-F4BB-2543-A9D5-EC3A30A61293}" destId="{4C722DBD-B501-1C46-8AC3-A3886306BEF9}" srcOrd="0" destOrd="0" presId="urn:microsoft.com/office/officeart/2005/8/layout/hierarchy3"/>
    <dgm:cxn modelId="{BBF6466A-FEFC-D04E-B599-25D62882B7BC}" type="presParOf" srcId="{4C722DBD-B501-1C46-8AC3-A3886306BEF9}" destId="{FB8504F2-5EDB-0C40-9C5D-2D13F08A8B21}" srcOrd="0" destOrd="0" presId="urn:microsoft.com/office/officeart/2005/8/layout/hierarchy3"/>
    <dgm:cxn modelId="{13476CED-4197-9E4B-907F-440CC2FE9CED}" type="presParOf" srcId="{4C722DBD-B501-1C46-8AC3-A3886306BEF9}" destId="{E8D84238-3DE9-F446-A9A9-68849A2514C8}" srcOrd="1" destOrd="0" presId="urn:microsoft.com/office/officeart/2005/8/layout/hierarchy3"/>
    <dgm:cxn modelId="{C7EBA235-29ED-C043-8ECA-BCBBBDB683C5}" type="presParOf" srcId="{19EF8857-F4BB-2543-A9D5-EC3A30A61293}" destId="{6E9B4C53-CD41-8541-AD16-2D8F41F94661}" srcOrd="1" destOrd="0" presId="urn:microsoft.com/office/officeart/2005/8/layout/hierarchy3"/>
    <dgm:cxn modelId="{CD4FE3F5-74BA-364A-AECD-07FF43662C25}" type="presParOf" srcId="{6E9B4C53-CD41-8541-AD16-2D8F41F94661}" destId="{39035860-C335-E846-9F06-C9C39CDFE426}" srcOrd="0" destOrd="0" presId="urn:microsoft.com/office/officeart/2005/8/layout/hierarchy3"/>
    <dgm:cxn modelId="{2C98B473-3210-2C49-B060-305AE66D57B8}" type="presParOf" srcId="{6E9B4C53-CD41-8541-AD16-2D8F41F94661}" destId="{C04E6884-A130-A544-BE9C-ED310C3EF982}" srcOrd="1" destOrd="0" presId="urn:microsoft.com/office/officeart/2005/8/layout/hierarchy3"/>
    <dgm:cxn modelId="{75DB91C7-0ACF-1C4D-9B78-A4C07DE4D57E}" type="presParOf" srcId="{6E9B4C53-CD41-8541-AD16-2D8F41F94661}" destId="{F8FAB7AD-39D4-8540-98F7-9AD6697F726C}" srcOrd="2" destOrd="0" presId="urn:microsoft.com/office/officeart/2005/8/layout/hierarchy3"/>
    <dgm:cxn modelId="{1E05B566-9559-CD46-9E5C-D2528127CC69}" type="presParOf" srcId="{6E9B4C53-CD41-8541-AD16-2D8F41F94661}" destId="{6711FBE5-09F9-314C-BD2E-7A08D22CA74E}" srcOrd="3" destOrd="0" presId="urn:microsoft.com/office/officeart/2005/8/layout/hierarchy3"/>
    <dgm:cxn modelId="{0CA7233D-703C-114C-95E8-BF26CA9F06E9}" type="presParOf" srcId="{D0F24141-1505-8440-B210-1C48A91E68BF}" destId="{E8286C3E-86BA-5144-8428-A9A21926E84C}" srcOrd="1" destOrd="0" presId="urn:microsoft.com/office/officeart/2005/8/layout/hierarchy3"/>
    <dgm:cxn modelId="{DFCC4E57-2DA3-E348-81CF-FB6962E92587}" type="presParOf" srcId="{E8286C3E-86BA-5144-8428-A9A21926E84C}" destId="{F1857D19-E7CE-F84B-B4A4-2BC5C9A98531}" srcOrd="0" destOrd="0" presId="urn:microsoft.com/office/officeart/2005/8/layout/hierarchy3"/>
    <dgm:cxn modelId="{4D78E447-09E2-C84F-B29C-ED1D749848B5}" type="presParOf" srcId="{F1857D19-E7CE-F84B-B4A4-2BC5C9A98531}" destId="{1A4170E0-5FE8-FC43-955E-394BDBBCC526}" srcOrd="0" destOrd="0" presId="urn:microsoft.com/office/officeart/2005/8/layout/hierarchy3"/>
    <dgm:cxn modelId="{38598777-5BEF-0944-A4E3-BE0644026CFE}" type="presParOf" srcId="{F1857D19-E7CE-F84B-B4A4-2BC5C9A98531}" destId="{1989A028-3D09-744A-A433-266B3BD3B563}" srcOrd="1" destOrd="0" presId="urn:microsoft.com/office/officeart/2005/8/layout/hierarchy3"/>
    <dgm:cxn modelId="{AC7B616C-7AC5-6242-8E50-390D93FE0756}" type="presParOf" srcId="{E8286C3E-86BA-5144-8428-A9A21926E84C}" destId="{CA0F92CE-830A-0240-817F-9843BCCB89A4}" srcOrd="1" destOrd="0" presId="urn:microsoft.com/office/officeart/2005/8/layout/hierarchy3"/>
    <dgm:cxn modelId="{73864D7E-D27B-754F-8C02-BBD6B84D18D9}" type="presParOf" srcId="{CA0F92CE-830A-0240-817F-9843BCCB89A4}" destId="{FE88A44A-3675-5A4A-9CC7-16C00A56181C}" srcOrd="0" destOrd="0" presId="urn:microsoft.com/office/officeart/2005/8/layout/hierarchy3"/>
    <dgm:cxn modelId="{4883425C-3C14-5C47-B84D-DB14FDA5A911}" type="presParOf" srcId="{CA0F92CE-830A-0240-817F-9843BCCB89A4}" destId="{8B08B683-C5D9-CD4A-8C8F-DCAC2E6DEF23}"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365B81-12AA-8443-A4BB-7D5D6E9E71B2}">
      <dsp:nvSpPr>
        <dsp:cNvPr id="0" name=""/>
        <dsp:cNvSpPr/>
      </dsp:nvSpPr>
      <dsp:spPr>
        <a:xfrm>
          <a:off x="1633303" y="2802876"/>
          <a:ext cx="1910734" cy="1647386"/>
        </a:xfrm>
        <a:prstGeom prst="hexagon">
          <a:avLst>
            <a:gd name="adj" fmla="val 25000"/>
            <a:gd name="vf" fmla="val 11547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US" sz="2000" kern="1200" dirty="0"/>
            <a:t>Mother-child interactions </a:t>
          </a:r>
          <a:endParaRPr lang="en-GB" sz="2000" kern="1200" dirty="0"/>
        </a:p>
      </dsp:txBody>
      <dsp:txXfrm>
        <a:off x="1929813" y="3058519"/>
        <a:ext cx="1317714" cy="1136100"/>
      </dsp:txXfrm>
    </dsp:sp>
    <dsp:sp modelId="{7D636FF4-1C9D-AB4E-A31B-54A66E54AB36}">
      <dsp:nvSpPr>
        <dsp:cNvPr id="0" name=""/>
        <dsp:cNvSpPr/>
      </dsp:nvSpPr>
      <dsp:spPr>
        <a:xfrm>
          <a:off x="1682942" y="3530164"/>
          <a:ext cx="223712" cy="192811"/>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B640BF-7954-3544-A215-528333C4505F}">
      <dsp:nvSpPr>
        <dsp:cNvPr id="0" name=""/>
        <dsp:cNvSpPr/>
      </dsp:nvSpPr>
      <dsp:spPr>
        <a:xfrm>
          <a:off x="0" y="1918032"/>
          <a:ext cx="1910734" cy="1647386"/>
        </a:xfrm>
        <a:prstGeom prst="hexagon">
          <a:avLst>
            <a:gd name="adj" fmla="val 25000"/>
            <a:gd name="vf" fmla="val 115470"/>
          </a:avLst>
        </a:prstGeom>
        <a:blipFill>
          <a:blip xmlns:r="http://schemas.openxmlformats.org/officeDocument/2006/relationships" r:embed="rId1"/>
          <a:srcRect/>
          <a:stretch>
            <a:fillRect t="-49000" b="-49000"/>
          </a:stretch>
        </a:blip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BF5DFB-C4E9-EA40-91FB-82242F1D6F38}">
      <dsp:nvSpPr>
        <dsp:cNvPr id="0" name=""/>
        <dsp:cNvSpPr/>
      </dsp:nvSpPr>
      <dsp:spPr>
        <a:xfrm>
          <a:off x="1300795" y="3347798"/>
          <a:ext cx="223712" cy="192811"/>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9910"/>
              <a:satOff val="9151"/>
              <a:lumOff val="2392"/>
              <a:alphaOff val="0"/>
            </a:schemeClr>
          </a:solidFill>
          <a:prstDash val="solid"/>
        </a:ln>
        <a:effectLst/>
      </dsp:spPr>
      <dsp:style>
        <a:lnRef idx="2">
          <a:scrgbClr r="0" g="0" b="0"/>
        </a:lnRef>
        <a:fillRef idx="1">
          <a:scrgbClr r="0" g="0" b="0"/>
        </a:fillRef>
        <a:effectRef idx="0">
          <a:scrgbClr r="0" g="0" b="0"/>
        </a:effectRef>
        <a:fontRef idx="minor"/>
      </dsp:style>
    </dsp:sp>
    <dsp:sp modelId="{689FB7A5-17DE-9247-9010-C287805F526F}">
      <dsp:nvSpPr>
        <dsp:cNvPr id="0" name=""/>
        <dsp:cNvSpPr/>
      </dsp:nvSpPr>
      <dsp:spPr>
        <a:xfrm>
          <a:off x="3261167" y="1898446"/>
          <a:ext cx="1910734" cy="1647386"/>
        </a:xfrm>
        <a:prstGeom prst="hexagon">
          <a:avLst>
            <a:gd name="adj" fmla="val 25000"/>
            <a:gd name="vf" fmla="val 115470"/>
          </a:avLst>
        </a:prstGeom>
        <a:solidFill>
          <a:schemeClr val="accent2">
            <a:hueOff val="24776"/>
            <a:satOff val="22877"/>
            <a:lumOff val="5980"/>
            <a:alphaOff val="0"/>
          </a:schemeClr>
        </a:solidFill>
        <a:ln w="25400" cap="flat" cmpd="sng" algn="ctr">
          <a:solidFill>
            <a:schemeClr val="accent2">
              <a:hueOff val="24776"/>
              <a:satOff val="22877"/>
              <a:lumOff val="598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US" sz="2000" kern="1200" dirty="0"/>
            <a:t>Psycho-physiology</a:t>
          </a:r>
          <a:endParaRPr lang="en-GB" sz="2000" kern="1200" dirty="0"/>
        </a:p>
      </dsp:txBody>
      <dsp:txXfrm>
        <a:off x="3557677" y="2154089"/>
        <a:ext cx="1317714" cy="1136100"/>
      </dsp:txXfrm>
    </dsp:sp>
    <dsp:sp modelId="{C5361F0F-4729-7D45-9CFC-A8FEE4DDCDA9}">
      <dsp:nvSpPr>
        <dsp:cNvPr id="0" name=""/>
        <dsp:cNvSpPr/>
      </dsp:nvSpPr>
      <dsp:spPr>
        <a:xfrm>
          <a:off x="4567402" y="3326471"/>
          <a:ext cx="223712" cy="192811"/>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19821"/>
              <a:satOff val="18302"/>
              <a:lumOff val="4784"/>
              <a:alphaOff val="0"/>
            </a:schemeClr>
          </a:solidFill>
          <a:prstDash val="solid"/>
        </a:ln>
        <a:effectLst/>
      </dsp:spPr>
      <dsp:style>
        <a:lnRef idx="2">
          <a:scrgbClr r="0" g="0" b="0"/>
        </a:lnRef>
        <a:fillRef idx="1">
          <a:scrgbClr r="0" g="0" b="0"/>
        </a:fillRef>
        <a:effectRef idx="0">
          <a:scrgbClr r="0" g="0" b="0"/>
        </a:effectRef>
        <a:fontRef idx="minor"/>
      </dsp:style>
    </dsp:sp>
    <dsp:sp modelId="{B1013E41-684A-7040-BC5B-5CE5B9867DA7}">
      <dsp:nvSpPr>
        <dsp:cNvPr id="0" name=""/>
        <dsp:cNvSpPr/>
      </dsp:nvSpPr>
      <dsp:spPr>
        <a:xfrm>
          <a:off x="4889031" y="2802876"/>
          <a:ext cx="1910734" cy="1647386"/>
        </a:xfrm>
        <a:prstGeom prst="hexagon">
          <a:avLst>
            <a:gd name="adj" fmla="val 25000"/>
            <a:gd name="vf" fmla="val 115470"/>
          </a:avLst>
        </a:prstGeom>
        <a:blipFill>
          <a:blip xmlns:r="http://schemas.openxmlformats.org/officeDocument/2006/relationships" r:embed="rId2"/>
          <a:srcRect/>
          <a:stretch>
            <a:fillRect t="-53000" b="-53000"/>
          </a:stretch>
        </a:blipFill>
        <a:ln w="25400" cap="flat" cmpd="sng" algn="ctr">
          <a:solidFill>
            <a:schemeClr val="accent2">
              <a:hueOff val="24776"/>
              <a:satOff val="22877"/>
              <a:lumOff val="5980"/>
              <a:alphaOff val="0"/>
            </a:schemeClr>
          </a:solidFill>
          <a:prstDash val="solid"/>
        </a:ln>
        <a:effectLst/>
      </dsp:spPr>
      <dsp:style>
        <a:lnRef idx="2">
          <a:scrgbClr r="0" g="0" b="0"/>
        </a:lnRef>
        <a:fillRef idx="1">
          <a:scrgbClr r="0" g="0" b="0"/>
        </a:fillRef>
        <a:effectRef idx="0">
          <a:scrgbClr r="0" g="0" b="0"/>
        </a:effectRef>
        <a:fontRef idx="minor"/>
      </dsp:style>
    </dsp:sp>
    <dsp:sp modelId="{3EEFE533-8450-304E-A579-2A3CD9E4D65F}">
      <dsp:nvSpPr>
        <dsp:cNvPr id="0" name=""/>
        <dsp:cNvSpPr/>
      </dsp:nvSpPr>
      <dsp:spPr>
        <a:xfrm>
          <a:off x="4938670" y="3530164"/>
          <a:ext cx="223712" cy="192811"/>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29731"/>
              <a:satOff val="27453"/>
              <a:lumOff val="7177"/>
              <a:alphaOff val="0"/>
            </a:schemeClr>
          </a:solidFill>
          <a:prstDash val="solid"/>
        </a:ln>
        <a:effectLst/>
      </dsp:spPr>
      <dsp:style>
        <a:lnRef idx="2">
          <a:scrgbClr r="0" g="0" b="0"/>
        </a:lnRef>
        <a:fillRef idx="1">
          <a:scrgbClr r="0" g="0" b="0"/>
        </a:fillRef>
        <a:effectRef idx="0">
          <a:scrgbClr r="0" g="0" b="0"/>
        </a:effectRef>
        <a:fontRef idx="minor"/>
      </dsp:style>
    </dsp:sp>
    <dsp:sp modelId="{6C92BEC1-5722-FD46-ADAE-9CFE1157B766}">
      <dsp:nvSpPr>
        <dsp:cNvPr id="0" name=""/>
        <dsp:cNvSpPr/>
      </dsp:nvSpPr>
      <dsp:spPr>
        <a:xfrm>
          <a:off x="1633303" y="997933"/>
          <a:ext cx="1910734" cy="1647386"/>
        </a:xfrm>
        <a:prstGeom prst="hexagon">
          <a:avLst>
            <a:gd name="adj" fmla="val 25000"/>
            <a:gd name="vf" fmla="val 115470"/>
          </a:avLst>
        </a:prstGeom>
        <a:solidFill>
          <a:schemeClr val="accent2">
            <a:hueOff val="49552"/>
            <a:satOff val="45755"/>
            <a:lumOff val="11961"/>
            <a:alphaOff val="0"/>
          </a:schemeClr>
        </a:solidFill>
        <a:ln w="25400" cap="flat" cmpd="sng" algn="ctr">
          <a:solidFill>
            <a:schemeClr val="accent2">
              <a:hueOff val="49552"/>
              <a:satOff val="45755"/>
              <a:lumOff val="1196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kern="1200" dirty="0"/>
            <a:t>Socio-emotional attention</a:t>
          </a:r>
          <a:endParaRPr lang="en-GB" sz="2000" kern="1200" dirty="0"/>
        </a:p>
      </dsp:txBody>
      <dsp:txXfrm>
        <a:off x="1929813" y="1253576"/>
        <a:ext cx="1317714" cy="1136100"/>
      </dsp:txXfrm>
    </dsp:sp>
    <dsp:sp modelId="{3DFA4F78-B1EE-0E4F-9BF6-B416BDF2A9E3}">
      <dsp:nvSpPr>
        <dsp:cNvPr id="0" name=""/>
        <dsp:cNvSpPr/>
      </dsp:nvSpPr>
      <dsp:spPr>
        <a:xfrm>
          <a:off x="2928659" y="1033623"/>
          <a:ext cx="223712" cy="192811"/>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39642"/>
              <a:satOff val="36604"/>
              <a:lumOff val="9569"/>
              <a:alphaOff val="0"/>
            </a:schemeClr>
          </a:solidFill>
          <a:prstDash val="solid"/>
        </a:ln>
        <a:effectLst/>
      </dsp:spPr>
      <dsp:style>
        <a:lnRef idx="2">
          <a:scrgbClr r="0" g="0" b="0"/>
        </a:lnRef>
        <a:fillRef idx="1">
          <a:scrgbClr r="0" g="0" b="0"/>
        </a:fillRef>
        <a:effectRef idx="0">
          <a:scrgbClr r="0" g="0" b="0"/>
        </a:effectRef>
        <a:fontRef idx="minor"/>
      </dsp:style>
    </dsp:sp>
    <dsp:sp modelId="{97A10E49-AF7B-1649-B164-CA4A6952E6B9}">
      <dsp:nvSpPr>
        <dsp:cNvPr id="0" name=""/>
        <dsp:cNvSpPr/>
      </dsp:nvSpPr>
      <dsp:spPr>
        <a:xfrm>
          <a:off x="3261167" y="97855"/>
          <a:ext cx="1910734" cy="1647386"/>
        </a:xfrm>
        <a:prstGeom prst="hexagon">
          <a:avLst>
            <a:gd name="adj" fmla="val 25000"/>
            <a:gd name="vf" fmla="val 115470"/>
          </a:avLst>
        </a:prstGeom>
        <a:blipFill>
          <a:blip xmlns:r="http://schemas.openxmlformats.org/officeDocument/2006/relationships" r:embed="rId3"/>
          <a:srcRect/>
          <a:stretch>
            <a:fillRect t="-27000" b="-27000"/>
          </a:stretch>
        </a:blipFill>
        <a:ln w="25400" cap="flat" cmpd="sng" algn="ctr">
          <a:solidFill>
            <a:schemeClr val="accent2">
              <a:hueOff val="49552"/>
              <a:satOff val="45755"/>
              <a:lumOff val="11961"/>
              <a:alphaOff val="0"/>
            </a:schemeClr>
          </a:solidFill>
          <a:prstDash val="solid"/>
        </a:ln>
        <a:effectLst/>
      </dsp:spPr>
      <dsp:style>
        <a:lnRef idx="2">
          <a:scrgbClr r="0" g="0" b="0"/>
        </a:lnRef>
        <a:fillRef idx="1">
          <a:scrgbClr r="0" g="0" b="0"/>
        </a:fillRef>
        <a:effectRef idx="0">
          <a:scrgbClr r="0" g="0" b="0"/>
        </a:effectRef>
        <a:fontRef idx="minor"/>
      </dsp:style>
    </dsp:sp>
    <dsp:sp modelId="{1251127A-B8EB-4545-967F-22A42A9B57B1}">
      <dsp:nvSpPr>
        <dsp:cNvPr id="0" name=""/>
        <dsp:cNvSpPr/>
      </dsp:nvSpPr>
      <dsp:spPr>
        <a:xfrm>
          <a:off x="3317605" y="821225"/>
          <a:ext cx="223712" cy="192811"/>
        </a:xfrm>
        <a:prstGeom prst="hexagon">
          <a:avLst>
            <a:gd name="adj" fmla="val 25000"/>
            <a:gd name="vf" fmla="val 115470"/>
          </a:avLst>
        </a:prstGeom>
        <a:solidFill>
          <a:schemeClr val="lt1">
            <a:hueOff val="0"/>
            <a:satOff val="0"/>
            <a:lumOff val="0"/>
            <a:alphaOff val="0"/>
          </a:schemeClr>
        </a:solidFill>
        <a:ln w="25400" cap="flat" cmpd="sng" algn="ctr">
          <a:solidFill>
            <a:schemeClr val="accent2">
              <a:hueOff val="49552"/>
              <a:satOff val="45755"/>
              <a:lumOff val="11961"/>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E075B-FCB6-5F4C-B2B9-ACAEB3ED0B73}">
      <dsp:nvSpPr>
        <dsp:cNvPr id="0" name=""/>
        <dsp:cNvSpPr/>
      </dsp:nvSpPr>
      <dsp:spPr>
        <a:xfrm>
          <a:off x="0" y="287568"/>
          <a:ext cx="10972800" cy="16663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1611" tIns="479044" rIns="851611" bIns="163576" numCol="1" spcCol="1270" anchor="t" anchorCtr="0">
          <a:noAutofit/>
        </a:bodyPr>
        <a:lstStyle/>
        <a:p>
          <a:pPr marL="228600" lvl="1" indent="-228600" algn="l" defTabSz="1022350">
            <a:lnSpc>
              <a:spcPct val="90000"/>
            </a:lnSpc>
            <a:spcBef>
              <a:spcPct val="0"/>
            </a:spcBef>
            <a:spcAft>
              <a:spcPct val="15000"/>
            </a:spcAft>
            <a:buChar char="•"/>
          </a:pPr>
          <a:r>
            <a:rPr lang="en-AU" sz="2300" b="1" kern="1200" dirty="0"/>
            <a:t>Attention bias towards threat</a:t>
          </a:r>
          <a:endParaRPr lang="en-US" sz="2300" kern="1200" dirty="0"/>
        </a:p>
        <a:p>
          <a:pPr marL="457200" lvl="2" indent="-228600" algn="l" defTabSz="1022350">
            <a:lnSpc>
              <a:spcPct val="90000"/>
            </a:lnSpc>
            <a:spcBef>
              <a:spcPct val="0"/>
            </a:spcBef>
            <a:spcAft>
              <a:spcPct val="15000"/>
            </a:spcAft>
            <a:buChar char="•"/>
          </a:pPr>
          <a:r>
            <a:rPr lang="en-AU" sz="2300" kern="1200"/>
            <a:t>Heightened tendency to detect perceived threats </a:t>
          </a:r>
          <a:endParaRPr lang="en-US" sz="2300" kern="1200"/>
        </a:p>
        <a:p>
          <a:pPr marL="457200" lvl="2" indent="-228600" algn="l" defTabSz="1022350">
            <a:lnSpc>
              <a:spcPct val="90000"/>
            </a:lnSpc>
            <a:spcBef>
              <a:spcPct val="0"/>
            </a:spcBef>
            <a:spcAft>
              <a:spcPct val="15000"/>
            </a:spcAft>
            <a:buChar char="•"/>
          </a:pPr>
          <a:r>
            <a:rPr lang="en-AU" sz="2300" kern="1200"/>
            <a:t>Difficulty disengaging from perceived threats</a:t>
          </a:r>
          <a:endParaRPr lang="en-US" sz="2300" kern="1200"/>
        </a:p>
      </dsp:txBody>
      <dsp:txXfrm>
        <a:off x="0" y="287568"/>
        <a:ext cx="10972800" cy="1666350"/>
      </dsp:txXfrm>
    </dsp:sp>
    <dsp:sp modelId="{839EF28F-7271-4F49-B9B6-A672A672D11A}">
      <dsp:nvSpPr>
        <dsp:cNvPr id="0" name=""/>
        <dsp:cNvSpPr/>
      </dsp:nvSpPr>
      <dsp:spPr>
        <a:xfrm>
          <a:off x="548640" y="46060"/>
          <a:ext cx="7680960" cy="678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1022350">
            <a:lnSpc>
              <a:spcPct val="90000"/>
            </a:lnSpc>
            <a:spcBef>
              <a:spcPct val="0"/>
            </a:spcBef>
            <a:spcAft>
              <a:spcPct val="35000"/>
            </a:spcAft>
            <a:buNone/>
          </a:pPr>
          <a:r>
            <a:rPr lang="en-AU" sz="2300" b="1" kern="1200" baseline="0"/>
            <a:t>Socio-emotional attention patterns</a:t>
          </a:r>
          <a:endParaRPr lang="en-US" sz="2300" kern="1200"/>
        </a:p>
      </dsp:txBody>
      <dsp:txXfrm>
        <a:off x="581784" y="79204"/>
        <a:ext cx="7614672" cy="612672"/>
      </dsp:txXfrm>
    </dsp:sp>
    <dsp:sp modelId="{65F52F5A-6C02-8C4A-97B3-C30BA9633FB3}">
      <dsp:nvSpPr>
        <dsp:cNvPr id="0" name=""/>
        <dsp:cNvSpPr/>
      </dsp:nvSpPr>
      <dsp:spPr>
        <a:xfrm>
          <a:off x="0" y="2515570"/>
          <a:ext cx="10972800" cy="16663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1611" tIns="479044" rIns="851611" bIns="163576" numCol="1" spcCol="1270" anchor="t" anchorCtr="0">
          <a:noAutofit/>
        </a:bodyPr>
        <a:lstStyle/>
        <a:p>
          <a:pPr marL="228600" lvl="1" indent="-228600" algn="l" defTabSz="1022350">
            <a:lnSpc>
              <a:spcPct val="90000"/>
            </a:lnSpc>
            <a:spcBef>
              <a:spcPct val="0"/>
            </a:spcBef>
            <a:spcAft>
              <a:spcPct val="15000"/>
            </a:spcAft>
            <a:buChar char="•"/>
          </a:pPr>
          <a:r>
            <a:rPr lang="en-AU" sz="2300" b="1" kern="1200"/>
            <a:t>Findings have been mixed</a:t>
          </a:r>
          <a:endParaRPr lang="en-US" sz="2300" kern="1200"/>
        </a:p>
        <a:p>
          <a:pPr marL="457200" lvl="2" indent="-228600" algn="l" defTabSz="1022350">
            <a:lnSpc>
              <a:spcPct val="90000"/>
            </a:lnSpc>
            <a:spcBef>
              <a:spcPct val="0"/>
            </a:spcBef>
            <a:spcAft>
              <a:spcPct val="15000"/>
            </a:spcAft>
            <a:buChar char="•"/>
          </a:pPr>
          <a:r>
            <a:rPr lang="en-AU" sz="2300" kern="1200"/>
            <a:t>Reliance on cross-sectional studies</a:t>
          </a:r>
          <a:endParaRPr lang="en-US" sz="2300" kern="1200"/>
        </a:p>
        <a:p>
          <a:pPr marL="457200" lvl="2" indent="-228600" algn="l" defTabSz="1022350">
            <a:lnSpc>
              <a:spcPct val="90000"/>
            </a:lnSpc>
            <a:spcBef>
              <a:spcPct val="0"/>
            </a:spcBef>
            <a:spcAft>
              <a:spcPct val="15000"/>
            </a:spcAft>
            <a:buChar char="•"/>
          </a:pPr>
          <a:r>
            <a:rPr lang="en-AU" sz="2300" kern="1200"/>
            <a:t>Possible individual factors</a:t>
          </a:r>
          <a:endParaRPr lang="en-US" sz="2300" kern="1200"/>
        </a:p>
      </dsp:txBody>
      <dsp:txXfrm>
        <a:off x="0" y="2515570"/>
        <a:ext cx="10972800" cy="1666350"/>
      </dsp:txXfrm>
    </dsp:sp>
    <dsp:sp modelId="{97A47631-B207-CD4E-88DD-C1B580447FC1}">
      <dsp:nvSpPr>
        <dsp:cNvPr id="0" name=""/>
        <dsp:cNvSpPr/>
      </dsp:nvSpPr>
      <dsp:spPr>
        <a:xfrm>
          <a:off x="548640" y="2176090"/>
          <a:ext cx="7680960" cy="678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1022350">
            <a:lnSpc>
              <a:spcPct val="90000"/>
            </a:lnSpc>
            <a:spcBef>
              <a:spcPct val="0"/>
            </a:spcBef>
            <a:spcAft>
              <a:spcPct val="35000"/>
            </a:spcAft>
            <a:buNone/>
          </a:pPr>
          <a:r>
            <a:rPr lang="en-AU" sz="2300" b="1" kern="1200" baseline="0"/>
            <a:t>Infant literature </a:t>
          </a:r>
          <a:endParaRPr lang="en-US" sz="2300" kern="1200"/>
        </a:p>
      </dsp:txBody>
      <dsp:txXfrm>
        <a:off x="581784" y="2209234"/>
        <a:ext cx="7614672" cy="6126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8504F2-5EDB-0C40-9C5D-2D13F08A8B21}">
      <dsp:nvSpPr>
        <dsp:cNvPr id="0" name=""/>
        <dsp:cNvSpPr/>
      </dsp:nvSpPr>
      <dsp:spPr>
        <a:xfrm>
          <a:off x="2770993" y="1773"/>
          <a:ext cx="2413694" cy="12068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48260" rIns="72390" bIns="48260" numCol="1" spcCol="1270" anchor="ctr" anchorCtr="0">
          <a:noAutofit/>
        </a:bodyPr>
        <a:lstStyle/>
        <a:p>
          <a:pPr marL="0" lvl="0" indent="0" algn="ctr" defTabSz="1689100">
            <a:lnSpc>
              <a:spcPct val="90000"/>
            </a:lnSpc>
            <a:spcBef>
              <a:spcPct val="0"/>
            </a:spcBef>
            <a:spcAft>
              <a:spcPct val="35000"/>
            </a:spcAft>
            <a:buNone/>
          </a:pPr>
          <a:r>
            <a:rPr lang="en-GB" sz="3800" kern="1200" dirty="0"/>
            <a:t>Infancy</a:t>
          </a:r>
        </a:p>
      </dsp:txBody>
      <dsp:txXfrm>
        <a:off x="2806340" y="37120"/>
        <a:ext cx="2343000" cy="1136153"/>
      </dsp:txXfrm>
    </dsp:sp>
    <dsp:sp modelId="{39035860-C335-E846-9F06-C9C39CDFE426}">
      <dsp:nvSpPr>
        <dsp:cNvPr id="0" name=""/>
        <dsp:cNvSpPr/>
      </dsp:nvSpPr>
      <dsp:spPr>
        <a:xfrm>
          <a:off x="3012363" y="1208621"/>
          <a:ext cx="241369" cy="905135"/>
        </a:xfrm>
        <a:custGeom>
          <a:avLst/>
          <a:gdLst/>
          <a:ahLst/>
          <a:cxnLst/>
          <a:rect l="0" t="0" r="0" b="0"/>
          <a:pathLst>
            <a:path>
              <a:moveTo>
                <a:pt x="0" y="0"/>
              </a:moveTo>
              <a:lnTo>
                <a:pt x="0" y="905135"/>
              </a:lnTo>
              <a:lnTo>
                <a:pt x="241369" y="9051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4E6884-A130-A544-BE9C-ED310C3EF982}">
      <dsp:nvSpPr>
        <dsp:cNvPr id="0" name=""/>
        <dsp:cNvSpPr/>
      </dsp:nvSpPr>
      <dsp:spPr>
        <a:xfrm>
          <a:off x="3253732" y="1510332"/>
          <a:ext cx="1930955" cy="12068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Infant Negative Affect</a:t>
          </a:r>
        </a:p>
      </dsp:txBody>
      <dsp:txXfrm>
        <a:off x="3289079" y="1545679"/>
        <a:ext cx="1860261" cy="1136153"/>
      </dsp:txXfrm>
    </dsp:sp>
    <dsp:sp modelId="{F8FAB7AD-39D4-8540-98F7-9AD6697F726C}">
      <dsp:nvSpPr>
        <dsp:cNvPr id="0" name=""/>
        <dsp:cNvSpPr/>
      </dsp:nvSpPr>
      <dsp:spPr>
        <a:xfrm>
          <a:off x="3012363" y="1208621"/>
          <a:ext cx="241369" cy="2413694"/>
        </a:xfrm>
        <a:custGeom>
          <a:avLst/>
          <a:gdLst/>
          <a:ahLst/>
          <a:cxnLst/>
          <a:rect l="0" t="0" r="0" b="0"/>
          <a:pathLst>
            <a:path>
              <a:moveTo>
                <a:pt x="0" y="0"/>
              </a:moveTo>
              <a:lnTo>
                <a:pt x="0" y="2413694"/>
              </a:lnTo>
              <a:lnTo>
                <a:pt x="241369" y="241369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11FBE5-09F9-314C-BD2E-7A08D22CA74E}">
      <dsp:nvSpPr>
        <dsp:cNvPr id="0" name=""/>
        <dsp:cNvSpPr/>
      </dsp:nvSpPr>
      <dsp:spPr>
        <a:xfrm>
          <a:off x="3253732" y="3018891"/>
          <a:ext cx="1930955" cy="12068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Attention Bias to Threat on the Baby Dot Probe Task</a:t>
          </a:r>
        </a:p>
      </dsp:txBody>
      <dsp:txXfrm>
        <a:off x="3289079" y="3054238"/>
        <a:ext cx="1860261" cy="1136153"/>
      </dsp:txXfrm>
    </dsp:sp>
    <dsp:sp modelId="{1A4170E0-5FE8-FC43-955E-394BDBBCC526}">
      <dsp:nvSpPr>
        <dsp:cNvPr id="0" name=""/>
        <dsp:cNvSpPr/>
      </dsp:nvSpPr>
      <dsp:spPr>
        <a:xfrm>
          <a:off x="5788111" y="1773"/>
          <a:ext cx="2413694" cy="12068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48260" rIns="72390" bIns="48260" numCol="1" spcCol="1270" anchor="ctr" anchorCtr="0">
          <a:noAutofit/>
        </a:bodyPr>
        <a:lstStyle/>
        <a:p>
          <a:pPr marL="0" lvl="0" indent="0" algn="ctr" defTabSz="1689100">
            <a:lnSpc>
              <a:spcPct val="90000"/>
            </a:lnSpc>
            <a:spcBef>
              <a:spcPct val="0"/>
            </a:spcBef>
            <a:spcAft>
              <a:spcPct val="35000"/>
            </a:spcAft>
            <a:buNone/>
          </a:pPr>
          <a:r>
            <a:rPr lang="en-GB" sz="3800" kern="1200" dirty="0"/>
            <a:t>Early Childhood</a:t>
          </a:r>
        </a:p>
      </dsp:txBody>
      <dsp:txXfrm>
        <a:off x="5823458" y="37120"/>
        <a:ext cx="2343000" cy="1136153"/>
      </dsp:txXfrm>
    </dsp:sp>
    <dsp:sp modelId="{FE88A44A-3675-5A4A-9CC7-16C00A56181C}">
      <dsp:nvSpPr>
        <dsp:cNvPr id="0" name=""/>
        <dsp:cNvSpPr/>
      </dsp:nvSpPr>
      <dsp:spPr>
        <a:xfrm>
          <a:off x="6029481" y="1208621"/>
          <a:ext cx="241369" cy="905135"/>
        </a:xfrm>
        <a:custGeom>
          <a:avLst/>
          <a:gdLst/>
          <a:ahLst/>
          <a:cxnLst/>
          <a:rect l="0" t="0" r="0" b="0"/>
          <a:pathLst>
            <a:path>
              <a:moveTo>
                <a:pt x="0" y="0"/>
              </a:moveTo>
              <a:lnTo>
                <a:pt x="0" y="905135"/>
              </a:lnTo>
              <a:lnTo>
                <a:pt x="241369" y="9051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08B683-C5D9-CD4A-8C8F-DCAC2E6DEF23}">
      <dsp:nvSpPr>
        <dsp:cNvPr id="0" name=""/>
        <dsp:cNvSpPr/>
      </dsp:nvSpPr>
      <dsp:spPr>
        <a:xfrm>
          <a:off x="6270850" y="1510332"/>
          <a:ext cx="1930955" cy="12068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Anxiety Symptoms</a:t>
          </a:r>
        </a:p>
      </dsp:txBody>
      <dsp:txXfrm>
        <a:off x="6306197" y="1545679"/>
        <a:ext cx="1860261" cy="1136153"/>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6563CAA-DC8B-D31C-4F86-F3B7327E47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F3255A5-3650-12CD-319A-8CEC46A0D0E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9100C8-7625-4645-B080-F6EDFF4807BC}" type="datetimeFigureOut">
              <a:rPr lang="en-US" smtClean="0"/>
              <a:t>9/2/26</a:t>
            </a:fld>
            <a:endParaRPr lang="en-US"/>
          </a:p>
        </p:txBody>
      </p:sp>
      <p:sp>
        <p:nvSpPr>
          <p:cNvPr id="4" name="Footer Placeholder 3">
            <a:extLst>
              <a:ext uri="{FF2B5EF4-FFF2-40B4-BE49-F238E27FC236}">
                <a16:creationId xmlns:a16="http://schemas.microsoft.com/office/drawing/2014/main" id="{6595CBDC-235E-CD9A-B097-3BC91051C20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3F4D892-8A4B-C8AE-8680-438E3253EA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A93E642-E6E2-6341-B09F-4E3655563578}" type="slidenum">
              <a:rPr lang="en-US" smtClean="0"/>
              <a:t>‹#›</a:t>
            </a:fld>
            <a:endParaRPr lang="en-US"/>
          </a:p>
        </p:txBody>
      </p:sp>
    </p:spTree>
    <p:extLst>
      <p:ext uri="{BB962C8B-B14F-4D97-AF65-F5344CB8AC3E}">
        <p14:creationId xmlns:p14="http://schemas.microsoft.com/office/powerpoint/2010/main" val="41990030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062A73-2E64-49D6-ABD8-1FCFA8272204}" type="datetimeFigureOut">
              <a:rPr lang="en-AU" smtClean="0"/>
              <a:t>2/9/2026</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80AC98-8E30-490D-A639-38DF0F70C274}" type="slidenum">
              <a:rPr lang="en-AU" smtClean="0"/>
              <a:t>‹#›</a:t>
            </a:fld>
            <a:endParaRPr lang="en-AU"/>
          </a:p>
        </p:txBody>
      </p:sp>
    </p:spTree>
    <p:extLst>
      <p:ext uri="{BB962C8B-B14F-4D97-AF65-F5344CB8AC3E}">
        <p14:creationId xmlns:p14="http://schemas.microsoft.com/office/powerpoint/2010/main" val="3954587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want to understand these developmental processes and also understand how they may relate to the development of mental health problems in childhood.</a:t>
            </a:r>
          </a:p>
        </p:txBody>
      </p:sp>
      <p:sp>
        <p:nvSpPr>
          <p:cNvPr id="4" name="Slide Number Placeholder 3"/>
          <p:cNvSpPr>
            <a:spLocks noGrp="1"/>
          </p:cNvSpPr>
          <p:nvPr>
            <p:ph type="sldNum" sz="quarter" idx="5"/>
          </p:nvPr>
        </p:nvSpPr>
        <p:spPr/>
        <p:txBody>
          <a:bodyPr/>
          <a:lstStyle/>
          <a:p>
            <a:fld id="{5780AC98-8E30-490D-A639-38DF0F70C274}" type="slidenum">
              <a:rPr lang="en-AU" smtClean="0"/>
              <a:t>2</a:t>
            </a:fld>
            <a:endParaRPr lang="en-AU"/>
          </a:p>
        </p:txBody>
      </p:sp>
    </p:spTree>
    <p:extLst>
      <p:ext uri="{BB962C8B-B14F-4D97-AF65-F5344CB8AC3E}">
        <p14:creationId xmlns:p14="http://schemas.microsoft.com/office/powerpoint/2010/main" val="3198694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Anxiety disorders are the most common childhood mental health disorders with approximately 1 in 10 of youth experiencing an anxiety disorder in a 12-month period.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Anxiety disorders tend to develop early in life and are among the first disorders to appear, with specific phobias and separation anxiety among the first anxiety disorders to emerge (</a:t>
            </a:r>
            <a:r>
              <a:rPr lang="en-AU" sz="1200" kern="1200" dirty="0" err="1">
                <a:solidFill>
                  <a:schemeClr val="tx1"/>
                </a:solidFill>
                <a:effectLst/>
                <a:latin typeface="+mn-lt"/>
                <a:ea typeface="+mn-ea"/>
                <a:cs typeface="+mn-cs"/>
              </a:rPr>
              <a:t>Rapee</a:t>
            </a:r>
            <a:r>
              <a:rPr lang="en-AU" sz="1200" kern="1200" dirty="0">
                <a:solidFill>
                  <a:schemeClr val="tx1"/>
                </a:solidFill>
                <a:effectLst/>
                <a:latin typeface="+mn-lt"/>
                <a:ea typeface="+mn-ea"/>
                <a:cs typeface="+mn-cs"/>
              </a:rPr>
              <a:t> et al., 2023).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If left untreated, anxiety disorders tend to persist into adulthood and have a lifelong impact.</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Youth with anxiety disorder have considerable functional life impairments, including in peer relationships, and academic performance.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Whilst there are a range of gold-standard treatments available for childhood anxiety disorders, we still find that only 50-60% children no longer are in the clinical group following treatment.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Therefore, we still need to further understand the development of anxiety disorders and the possible mechanisms that could be targeted to improve future treatments. </a:t>
            </a:r>
          </a:p>
        </p:txBody>
      </p:sp>
      <p:sp>
        <p:nvSpPr>
          <p:cNvPr id="4" name="Slide Number Placeholder 3"/>
          <p:cNvSpPr>
            <a:spLocks noGrp="1"/>
          </p:cNvSpPr>
          <p:nvPr>
            <p:ph type="sldNum" sz="quarter" idx="5"/>
          </p:nvPr>
        </p:nvSpPr>
        <p:spPr/>
        <p:txBody>
          <a:bodyPr/>
          <a:lstStyle/>
          <a:p>
            <a:fld id="{5780AC98-8E30-490D-A639-38DF0F70C274}" type="slidenum">
              <a:rPr lang="en-AU" smtClean="0"/>
              <a:t>3</a:t>
            </a:fld>
            <a:endParaRPr lang="en-AU"/>
          </a:p>
        </p:txBody>
      </p:sp>
    </p:spTree>
    <p:extLst>
      <p:ext uri="{BB962C8B-B14F-4D97-AF65-F5344CB8AC3E}">
        <p14:creationId xmlns:p14="http://schemas.microsoft.com/office/powerpoint/2010/main" val="3092270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780AC98-8E30-490D-A639-38DF0F70C274}" type="slidenum">
              <a:rPr lang="en-AU" smtClean="0"/>
              <a:t>4</a:t>
            </a:fld>
            <a:endParaRPr lang="en-AU"/>
          </a:p>
        </p:txBody>
      </p:sp>
    </p:spTree>
    <p:extLst>
      <p:ext uri="{BB962C8B-B14F-4D97-AF65-F5344CB8AC3E}">
        <p14:creationId xmlns:p14="http://schemas.microsoft.com/office/powerpoint/2010/main" val="4200728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it was hypothesised that there would be a relationship between attention bias to threat (i.e., higher attentional engagement) and later childhood anxiety symptoms and diagnostic severity, which would be moderated by infant temperamental negative affect. </a:t>
            </a:r>
          </a:p>
          <a:p>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Specifically, among infants with a greater attention bias to threat, it was hypothesised that those with higher levels of temperamental negative affect would show significantly more anxiety in childhood compared to those with lower temperamental negative affect. In contrast, it was hypothesised that among infants with lesser attention bias to threat, there would be no significant difference in childhood anxiety outcomes for those infants with higher or lower temperamental negative affect.</a:t>
            </a:r>
          </a:p>
          <a:p>
            <a:endParaRPr lang="en-US" dirty="0"/>
          </a:p>
        </p:txBody>
      </p:sp>
      <p:sp>
        <p:nvSpPr>
          <p:cNvPr id="4" name="Slide Number Placeholder 3"/>
          <p:cNvSpPr>
            <a:spLocks noGrp="1"/>
          </p:cNvSpPr>
          <p:nvPr>
            <p:ph type="sldNum" sz="quarter" idx="5"/>
          </p:nvPr>
        </p:nvSpPr>
        <p:spPr/>
        <p:txBody>
          <a:bodyPr/>
          <a:lstStyle/>
          <a:p>
            <a:fld id="{5780AC98-8E30-490D-A639-38DF0F70C274}" type="slidenum">
              <a:rPr lang="en-AU" smtClean="0"/>
              <a:t>5</a:t>
            </a:fld>
            <a:endParaRPr lang="en-AU"/>
          </a:p>
        </p:txBody>
      </p:sp>
    </p:spTree>
    <p:extLst>
      <p:ext uri="{BB962C8B-B14F-4D97-AF65-F5344CB8AC3E}">
        <p14:creationId xmlns:p14="http://schemas.microsoft.com/office/powerpoint/2010/main" val="3292197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Focusing on engagement in this study</a:t>
            </a:r>
          </a:p>
        </p:txBody>
      </p:sp>
      <p:sp>
        <p:nvSpPr>
          <p:cNvPr id="4" name="Slide Number Placeholder 3"/>
          <p:cNvSpPr>
            <a:spLocks noGrp="1"/>
          </p:cNvSpPr>
          <p:nvPr>
            <p:ph type="sldNum" sz="quarter" idx="5"/>
          </p:nvPr>
        </p:nvSpPr>
        <p:spPr/>
        <p:txBody>
          <a:bodyPr/>
          <a:lstStyle/>
          <a:p>
            <a:fld id="{5780AC98-8E30-490D-A639-38DF0F70C274}" type="slidenum">
              <a:rPr lang="en-AU" smtClean="0"/>
              <a:t>8</a:t>
            </a:fld>
            <a:endParaRPr lang="en-AU"/>
          </a:p>
        </p:txBody>
      </p:sp>
    </p:spTree>
    <p:extLst>
      <p:ext uri="{BB962C8B-B14F-4D97-AF65-F5344CB8AC3E}">
        <p14:creationId xmlns:p14="http://schemas.microsoft.com/office/powerpoint/2010/main" val="1728811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As shown in the final model, there was a significant </a:t>
            </a:r>
            <a:r>
              <a:rPr lang="en-AU" sz="1200" b="1" kern="1200" dirty="0">
                <a:solidFill>
                  <a:schemeClr val="tx1"/>
                </a:solidFill>
                <a:effectLst/>
                <a:latin typeface="+mn-lt"/>
                <a:ea typeface="+mn-ea"/>
                <a:cs typeface="+mn-cs"/>
              </a:rPr>
              <a:t>main effect for negative affect</a:t>
            </a:r>
            <a:r>
              <a:rPr lang="en-AU" sz="1200" kern="1200" dirty="0">
                <a:solidFill>
                  <a:schemeClr val="tx1"/>
                </a:solidFill>
                <a:effectLst/>
                <a:latin typeface="+mn-lt"/>
                <a:ea typeface="+mn-ea"/>
                <a:cs typeface="+mn-cs"/>
              </a:rPr>
              <a:t> (</a:t>
            </a:r>
            <a:r>
              <a:rPr lang="en-AU" sz="1200" i="1" kern="1200" dirty="0">
                <a:solidFill>
                  <a:schemeClr val="tx1"/>
                </a:solidFill>
                <a:effectLst/>
                <a:latin typeface="+mn-lt"/>
                <a:ea typeface="+mn-ea"/>
                <a:cs typeface="+mn-cs"/>
              </a:rPr>
              <a:t>B</a:t>
            </a:r>
            <a:r>
              <a:rPr lang="en-AU" sz="1200" kern="1200" dirty="0">
                <a:solidFill>
                  <a:schemeClr val="tx1"/>
                </a:solidFill>
                <a:effectLst/>
                <a:latin typeface="+mn-lt"/>
                <a:ea typeface="+mn-ea"/>
                <a:cs typeface="+mn-cs"/>
              </a:rPr>
              <a:t> = 0.46, </a:t>
            </a:r>
            <a:r>
              <a:rPr lang="en-AU" sz="1200" i="1" kern="1200" dirty="0">
                <a:solidFill>
                  <a:schemeClr val="tx1"/>
                </a:solidFill>
                <a:effectLst/>
                <a:latin typeface="+mn-lt"/>
                <a:ea typeface="+mn-ea"/>
                <a:cs typeface="+mn-cs"/>
              </a:rPr>
              <a:t>SE</a:t>
            </a:r>
            <a:r>
              <a:rPr lang="en-AU" sz="1200" kern="1200" dirty="0">
                <a:solidFill>
                  <a:schemeClr val="tx1"/>
                </a:solidFill>
                <a:effectLst/>
                <a:latin typeface="+mn-lt"/>
                <a:ea typeface="+mn-ea"/>
                <a:cs typeface="+mn-cs"/>
              </a:rPr>
              <a:t> = 0.15, </a:t>
            </a:r>
            <a:r>
              <a:rPr lang="en-AU" sz="1200" i="1" kern="1200" dirty="0">
                <a:solidFill>
                  <a:schemeClr val="tx1"/>
                </a:solidFill>
                <a:effectLst/>
                <a:latin typeface="+mn-lt"/>
                <a:ea typeface="+mn-ea"/>
                <a:cs typeface="+mn-cs"/>
              </a:rPr>
              <a:t>β</a:t>
            </a:r>
            <a:r>
              <a:rPr lang="en-AU" sz="1200" kern="1200" dirty="0">
                <a:solidFill>
                  <a:schemeClr val="tx1"/>
                </a:solidFill>
                <a:effectLst/>
                <a:latin typeface="+mn-lt"/>
                <a:ea typeface="+mn-ea"/>
                <a:cs typeface="+mn-cs"/>
              </a:rPr>
              <a:t> = .38, </a:t>
            </a:r>
            <a:r>
              <a:rPr lang="en-AU" sz="1200" i="1" kern="1200" dirty="0">
                <a:solidFill>
                  <a:schemeClr val="tx1"/>
                </a:solidFill>
                <a:effectLst/>
                <a:latin typeface="+mn-lt"/>
                <a:ea typeface="+mn-ea"/>
                <a:cs typeface="+mn-cs"/>
              </a:rPr>
              <a:t>t</a:t>
            </a:r>
            <a:r>
              <a:rPr lang="en-AU" sz="1200" kern="1200" dirty="0">
                <a:solidFill>
                  <a:schemeClr val="tx1"/>
                </a:solidFill>
                <a:effectLst/>
                <a:latin typeface="+mn-lt"/>
                <a:ea typeface="+mn-ea"/>
                <a:cs typeface="+mn-cs"/>
              </a:rPr>
              <a:t>(75) = 3.19, </a:t>
            </a:r>
            <a:r>
              <a:rPr lang="en-AU" sz="1200" i="1" kern="1200" dirty="0">
                <a:solidFill>
                  <a:schemeClr val="tx1"/>
                </a:solidFill>
                <a:effectLst/>
                <a:latin typeface="+mn-lt"/>
                <a:ea typeface="+mn-ea"/>
                <a:cs typeface="+mn-cs"/>
              </a:rPr>
              <a:t>p</a:t>
            </a:r>
            <a:r>
              <a:rPr lang="en-AU" sz="1200" kern="1200" dirty="0">
                <a:solidFill>
                  <a:schemeClr val="tx1"/>
                </a:solidFill>
                <a:effectLst/>
                <a:latin typeface="+mn-lt"/>
                <a:ea typeface="+mn-ea"/>
                <a:cs typeface="+mn-cs"/>
              </a:rPr>
              <a:t> = .002, 95% CI [0.17, 0.75]). </a:t>
            </a:r>
            <a:r>
              <a:rPr lang="en-AU" sz="1200" b="1" kern="1200" dirty="0">
                <a:solidFill>
                  <a:schemeClr val="tx1"/>
                </a:solidFill>
                <a:effectLst/>
                <a:latin typeface="+mn-lt"/>
                <a:ea typeface="+mn-ea"/>
                <a:cs typeface="+mn-cs"/>
              </a:rPr>
              <a:t>On average, participants with higher temperamental negative affect in infancy showed significantly more anxiety symptoms in childhood than those with lower temperamental negative affect.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There was also a </a:t>
            </a:r>
            <a:r>
              <a:rPr lang="en-AU" sz="1200" b="1" kern="1200" dirty="0">
                <a:solidFill>
                  <a:schemeClr val="tx1"/>
                </a:solidFill>
                <a:effectLst/>
                <a:latin typeface="+mn-lt"/>
                <a:ea typeface="+mn-ea"/>
                <a:cs typeface="+mn-cs"/>
              </a:rPr>
              <a:t>significant main effect for attention engagement </a:t>
            </a:r>
            <a:r>
              <a:rPr lang="en-AU" sz="1200" kern="1200" dirty="0">
                <a:solidFill>
                  <a:schemeClr val="tx1"/>
                </a:solidFill>
                <a:effectLst/>
                <a:latin typeface="+mn-lt"/>
                <a:ea typeface="+mn-ea"/>
                <a:cs typeface="+mn-cs"/>
              </a:rPr>
              <a:t>(</a:t>
            </a:r>
            <a:r>
              <a:rPr lang="en-AU" sz="1200" i="1" kern="1200" dirty="0">
                <a:solidFill>
                  <a:schemeClr val="tx1"/>
                </a:solidFill>
                <a:effectLst/>
                <a:latin typeface="+mn-lt"/>
                <a:ea typeface="+mn-ea"/>
                <a:cs typeface="+mn-cs"/>
              </a:rPr>
              <a:t>B</a:t>
            </a:r>
            <a:r>
              <a:rPr lang="en-AU" sz="1200" kern="1200" dirty="0">
                <a:solidFill>
                  <a:schemeClr val="tx1"/>
                </a:solidFill>
                <a:effectLst/>
                <a:latin typeface="+mn-lt"/>
                <a:ea typeface="+mn-ea"/>
                <a:cs typeface="+mn-cs"/>
              </a:rPr>
              <a:t> = 1.46, </a:t>
            </a:r>
            <a:r>
              <a:rPr lang="en-AU" sz="1200" i="1" kern="1200" dirty="0">
                <a:solidFill>
                  <a:schemeClr val="tx1"/>
                </a:solidFill>
                <a:effectLst/>
                <a:latin typeface="+mn-lt"/>
                <a:ea typeface="+mn-ea"/>
                <a:cs typeface="+mn-cs"/>
              </a:rPr>
              <a:t>SE</a:t>
            </a:r>
            <a:r>
              <a:rPr lang="en-AU" sz="1200" kern="1200" dirty="0">
                <a:solidFill>
                  <a:schemeClr val="tx1"/>
                </a:solidFill>
                <a:effectLst/>
                <a:latin typeface="+mn-lt"/>
                <a:ea typeface="+mn-ea"/>
                <a:cs typeface="+mn-cs"/>
              </a:rPr>
              <a:t> = 0.67, </a:t>
            </a:r>
            <a:r>
              <a:rPr lang="en-AU" sz="1200" i="1" kern="1200" dirty="0">
                <a:solidFill>
                  <a:schemeClr val="tx1"/>
                </a:solidFill>
                <a:effectLst/>
                <a:latin typeface="+mn-lt"/>
                <a:ea typeface="+mn-ea"/>
                <a:cs typeface="+mn-cs"/>
              </a:rPr>
              <a:t>β</a:t>
            </a:r>
            <a:r>
              <a:rPr lang="en-AU" sz="1200" kern="1200" dirty="0">
                <a:solidFill>
                  <a:schemeClr val="tx1"/>
                </a:solidFill>
                <a:effectLst/>
                <a:latin typeface="+mn-lt"/>
                <a:ea typeface="+mn-ea"/>
                <a:cs typeface="+mn-cs"/>
              </a:rPr>
              <a:t> = .24, </a:t>
            </a:r>
            <a:r>
              <a:rPr lang="en-AU" sz="1200" i="1" kern="1200" dirty="0">
                <a:solidFill>
                  <a:schemeClr val="tx1"/>
                </a:solidFill>
                <a:effectLst/>
                <a:latin typeface="+mn-lt"/>
                <a:ea typeface="+mn-ea"/>
                <a:cs typeface="+mn-cs"/>
              </a:rPr>
              <a:t>t</a:t>
            </a:r>
            <a:r>
              <a:rPr lang="en-AU" sz="1200" kern="1200" dirty="0">
                <a:solidFill>
                  <a:schemeClr val="tx1"/>
                </a:solidFill>
                <a:effectLst/>
                <a:latin typeface="+mn-lt"/>
                <a:ea typeface="+mn-ea"/>
                <a:cs typeface="+mn-cs"/>
              </a:rPr>
              <a:t>(75) = 2.19, </a:t>
            </a:r>
            <a:r>
              <a:rPr lang="en-AU" sz="1200" i="1" kern="1200" dirty="0">
                <a:solidFill>
                  <a:schemeClr val="tx1"/>
                </a:solidFill>
                <a:effectLst/>
                <a:latin typeface="+mn-lt"/>
                <a:ea typeface="+mn-ea"/>
                <a:cs typeface="+mn-cs"/>
              </a:rPr>
              <a:t>p</a:t>
            </a:r>
            <a:r>
              <a:rPr lang="en-AU" sz="1200" kern="1200" dirty="0">
                <a:solidFill>
                  <a:schemeClr val="tx1"/>
                </a:solidFill>
                <a:effectLst/>
                <a:latin typeface="+mn-lt"/>
                <a:ea typeface="+mn-ea"/>
                <a:cs typeface="+mn-cs"/>
              </a:rPr>
              <a:t> = .032, 95% CI [0.13, 2.79]). </a:t>
            </a:r>
            <a:r>
              <a:rPr lang="en-AU" sz="1200" b="1" kern="1200" dirty="0">
                <a:solidFill>
                  <a:schemeClr val="tx1"/>
                </a:solidFill>
                <a:effectLst/>
                <a:latin typeface="+mn-lt"/>
                <a:ea typeface="+mn-ea"/>
                <a:cs typeface="+mn-cs"/>
              </a:rPr>
              <a:t>On average, participants with greater attentional engagement towards angry faces in infancy showed significantly more anxiety symptoms in childhood than those with lesser attentional engagement. </a:t>
            </a:r>
            <a:r>
              <a:rPr lang="en-AU" sz="1200" kern="1200" dirty="0">
                <a:solidFill>
                  <a:schemeClr val="tx1"/>
                </a:solidFill>
                <a:effectLst/>
                <a:latin typeface="+mn-lt"/>
                <a:ea typeface="+mn-ea"/>
                <a:cs typeface="+mn-cs"/>
              </a:rPr>
              <a:t>There was no significant interaction between negative affect and attentional engagement (</a:t>
            </a:r>
            <a:r>
              <a:rPr lang="en-AU" sz="1200" i="1" kern="1200" dirty="0">
                <a:solidFill>
                  <a:schemeClr val="tx1"/>
                </a:solidFill>
                <a:effectLst/>
                <a:latin typeface="+mn-lt"/>
                <a:ea typeface="+mn-ea"/>
                <a:cs typeface="+mn-cs"/>
              </a:rPr>
              <a:t>B</a:t>
            </a:r>
            <a:r>
              <a:rPr lang="en-AU" sz="1200" kern="1200" dirty="0">
                <a:solidFill>
                  <a:schemeClr val="tx1"/>
                </a:solidFill>
                <a:effectLst/>
                <a:latin typeface="+mn-lt"/>
                <a:ea typeface="+mn-ea"/>
                <a:cs typeface="+mn-cs"/>
              </a:rPr>
              <a:t> = 0.39, </a:t>
            </a:r>
            <a:r>
              <a:rPr lang="en-AU" sz="1200" i="1" kern="1200" dirty="0">
                <a:solidFill>
                  <a:schemeClr val="tx1"/>
                </a:solidFill>
                <a:effectLst/>
                <a:latin typeface="+mn-lt"/>
                <a:ea typeface="+mn-ea"/>
                <a:cs typeface="+mn-cs"/>
              </a:rPr>
              <a:t>SE</a:t>
            </a:r>
            <a:r>
              <a:rPr lang="en-AU" sz="1200" kern="1200" dirty="0">
                <a:solidFill>
                  <a:schemeClr val="tx1"/>
                </a:solidFill>
                <a:effectLst/>
                <a:latin typeface="+mn-lt"/>
                <a:ea typeface="+mn-ea"/>
                <a:cs typeface="+mn-cs"/>
              </a:rPr>
              <a:t> = 0.53, </a:t>
            </a:r>
            <a:r>
              <a:rPr lang="en-AU" sz="1200" i="1" kern="1200" dirty="0">
                <a:solidFill>
                  <a:schemeClr val="tx1"/>
                </a:solidFill>
                <a:effectLst/>
                <a:latin typeface="+mn-lt"/>
                <a:ea typeface="+mn-ea"/>
                <a:cs typeface="+mn-cs"/>
              </a:rPr>
              <a:t>β</a:t>
            </a:r>
            <a:r>
              <a:rPr lang="en-AU" sz="1200" kern="1200" dirty="0">
                <a:solidFill>
                  <a:schemeClr val="tx1"/>
                </a:solidFill>
                <a:effectLst/>
                <a:latin typeface="+mn-lt"/>
                <a:ea typeface="+mn-ea"/>
                <a:cs typeface="+mn-cs"/>
              </a:rPr>
              <a:t> = .08, </a:t>
            </a:r>
            <a:r>
              <a:rPr lang="en-AU" sz="1200" i="1" kern="1200" dirty="0">
                <a:solidFill>
                  <a:schemeClr val="tx1"/>
                </a:solidFill>
                <a:effectLst/>
                <a:latin typeface="+mn-lt"/>
                <a:ea typeface="+mn-ea"/>
                <a:cs typeface="+mn-cs"/>
              </a:rPr>
              <a:t>t</a:t>
            </a:r>
            <a:r>
              <a:rPr lang="en-AU" sz="1200" kern="1200" dirty="0">
                <a:solidFill>
                  <a:schemeClr val="tx1"/>
                </a:solidFill>
                <a:effectLst/>
                <a:latin typeface="+mn-lt"/>
                <a:ea typeface="+mn-ea"/>
                <a:cs typeface="+mn-cs"/>
              </a:rPr>
              <a:t>(75) = 0.75, </a:t>
            </a:r>
            <a:r>
              <a:rPr lang="en-AU" sz="1200" i="1" kern="1200" dirty="0">
                <a:solidFill>
                  <a:schemeClr val="tx1"/>
                </a:solidFill>
                <a:effectLst/>
                <a:latin typeface="+mn-lt"/>
                <a:ea typeface="+mn-ea"/>
                <a:cs typeface="+mn-cs"/>
              </a:rPr>
              <a:t>p</a:t>
            </a:r>
            <a:r>
              <a:rPr lang="en-AU" sz="1200" kern="1200" dirty="0">
                <a:solidFill>
                  <a:schemeClr val="tx1"/>
                </a:solidFill>
                <a:effectLst/>
                <a:latin typeface="+mn-lt"/>
                <a:ea typeface="+mn-ea"/>
                <a:cs typeface="+mn-cs"/>
              </a:rPr>
              <a:t> = .458, 95% CI [-0.66, 1.44]).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dirty="0">
                <a:solidFill>
                  <a:schemeClr val="tx1"/>
                </a:solidFill>
                <a:effectLst/>
                <a:latin typeface="+mn-lt"/>
                <a:ea typeface="+mn-ea"/>
                <a:cs typeface="+mn-cs"/>
              </a:rPr>
              <a:t>Note:</a:t>
            </a:r>
            <a:r>
              <a:rPr lang="en-AU" sz="1200" kern="1200" dirty="0">
                <a:solidFill>
                  <a:schemeClr val="tx1"/>
                </a:solidFill>
                <a:effectLst/>
                <a:latin typeface="+mn-lt"/>
                <a:ea typeface="+mn-ea"/>
                <a:cs typeface="+mn-cs"/>
              </a:rPr>
              <a:t> </a:t>
            </a:r>
            <a:r>
              <a:rPr lang="en-AU" sz="1200" i="1" kern="1200" dirty="0">
                <a:solidFill>
                  <a:schemeClr val="tx1"/>
                </a:solidFill>
                <a:effectLst/>
                <a:latin typeface="+mn-lt"/>
                <a:ea typeface="+mn-ea"/>
                <a:cs typeface="+mn-cs"/>
              </a:rPr>
              <a:t>B</a:t>
            </a:r>
            <a:r>
              <a:rPr lang="en-AU" sz="1200" kern="1200" dirty="0">
                <a:solidFill>
                  <a:schemeClr val="tx1"/>
                </a:solidFill>
                <a:effectLst/>
                <a:latin typeface="+mn-lt"/>
                <a:ea typeface="+mn-ea"/>
                <a:cs typeface="+mn-cs"/>
              </a:rPr>
              <a:t> (</a:t>
            </a:r>
            <a:r>
              <a:rPr lang="en-AU" sz="1200" i="1" kern="1200" dirty="0">
                <a:solidFill>
                  <a:schemeClr val="tx1"/>
                </a:solidFill>
                <a:effectLst/>
                <a:latin typeface="+mn-lt"/>
                <a:ea typeface="+mn-ea"/>
                <a:cs typeface="+mn-cs"/>
              </a:rPr>
              <a:t>SE B) </a:t>
            </a:r>
            <a:r>
              <a:rPr lang="en-AU" sz="1200" kern="1200" dirty="0">
                <a:solidFill>
                  <a:schemeClr val="tx1"/>
                </a:solidFill>
                <a:effectLst/>
                <a:latin typeface="+mn-lt"/>
                <a:ea typeface="+mn-ea"/>
                <a:cs typeface="+mn-cs"/>
              </a:rPr>
              <a:t>= unstandardised regression coefficient and standard error. </a:t>
            </a:r>
            <a:r>
              <a:rPr lang="en-US" sz="1200" i="1" kern="1200" dirty="0">
                <a:solidFill>
                  <a:schemeClr val="tx1"/>
                </a:solidFill>
                <a:effectLst/>
                <a:latin typeface="+mn-lt"/>
                <a:ea typeface="+mn-ea"/>
                <a:cs typeface="+mn-cs"/>
              </a:rPr>
              <a:t>β</a:t>
            </a:r>
            <a:r>
              <a:rPr lang="en-AU" sz="1200" kern="1200" dirty="0">
                <a:solidFill>
                  <a:schemeClr val="tx1"/>
                </a:solidFill>
                <a:effectLst/>
                <a:latin typeface="+mn-lt"/>
                <a:ea typeface="+mn-ea"/>
                <a:cs typeface="+mn-cs"/>
              </a:rPr>
              <a:t> = standardised regression coefficient. </a:t>
            </a:r>
            <a:r>
              <a:rPr lang="en-AU" sz="1200" b="1" i="1" kern="1200" dirty="0">
                <a:solidFill>
                  <a:schemeClr val="tx1"/>
                </a:solidFill>
                <a:effectLst/>
                <a:latin typeface="+mn-lt"/>
                <a:ea typeface="+mn-ea"/>
                <a:cs typeface="+mn-cs"/>
              </a:rPr>
              <a:t>∆</a:t>
            </a:r>
            <a:r>
              <a:rPr lang="en-AU" sz="1200" i="1" kern="1200" dirty="0">
                <a:solidFill>
                  <a:schemeClr val="tx1"/>
                </a:solidFill>
                <a:effectLst/>
                <a:latin typeface="+mn-lt"/>
                <a:ea typeface="+mn-ea"/>
                <a:cs typeface="+mn-cs"/>
              </a:rPr>
              <a:t>R</a:t>
            </a:r>
            <a:r>
              <a:rPr lang="en-AU" sz="1200" i="1" kern="1200" baseline="30000" dirty="0">
                <a:solidFill>
                  <a:schemeClr val="tx1"/>
                </a:solidFill>
                <a:effectLst/>
                <a:latin typeface="+mn-lt"/>
                <a:ea typeface="+mn-ea"/>
                <a:cs typeface="+mn-cs"/>
              </a:rPr>
              <a:t>2</a:t>
            </a:r>
            <a:r>
              <a:rPr lang="en-AU" sz="1200" i="1" kern="1200" dirty="0">
                <a:solidFill>
                  <a:schemeClr val="tx1"/>
                </a:solidFill>
                <a:effectLst/>
                <a:latin typeface="+mn-lt"/>
                <a:ea typeface="+mn-ea"/>
                <a:cs typeface="+mn-cs"/>
              </a:rPr>
              <a:t> = R</a:t>
            </a:r>
            <a:r>
              <a:rPr lang="en-AU" sz="1200" kern="1200" dirty="0">
                <a:solidFill>
                  <a:schemeClr val="tx1"/>
                </a:solidFill>
                <a:effectLst/>
                <a:latin typeface="+mn-lt"/>
                <a:ea typeface="+mn-ea"/>
                <a:cs typeface="+mn-cs"/>
              </a:rPr>
              <a:t>-squared change.</a:t>
            </a:r>
            <a:r>
              <a:rPr lang="en-AU" sz="1200" i="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a:t>
            </a:r>
            <a:r>
              <a:rPr lang="en-AU" sz="1200" i="1" kern="1200" dirty="0">
                <a:solidFill>
                  <a:schemeClr val="tx1"/>
                </a:solidFill>
                <a:effectLst/>
                <a:latin typeface="+mn-lt"/>
                <a:ea typeface="+mn-ea"/>
                <a:cs typeface="+mn-cs"/>
              </a:rPr>
              <a:t>p &lt; </a:t>
            </a:r>
            <a:r>
              <a:rPr lang="en-AU" sz="1200" kern="1200" dirty="0">
                <a:solidFill>
                  <a:schemeClr val="tx1"/>
                </a:solidFill>
                <a:effectLst/>
                <a:latin typeface="+mn-lt"/>
                <a:ea typeface="+mn-ea"/>
                <a:cs typeface="+mn-cs"/>
              </a:rPr>
              <a:t>.05 **</a:t>
            </a:r>
            <a:r>
              <a:rPr lang="en-AU" sz="1200" i="1" kern="1200" dirty="0">
                <a:solidFill>
                  <a:schemeClr val="tx1"/>
                </a:solidFill>
                <a:effectLst/>
                <a:latin typeface="+mn-lt"/>
                <a:ea typeface="+mn-ea"/>
                <a:cs typeface="+mn-cs"/>
              </a:rPr>
              <a:t>p </a:t>
            </a:r>
            <a:r>
              <a:rPr lang="en-AU" sz="1200" kern="1200" dirty="0">
                <a:solidFill>
                  <a:schemeClr val="tx1"/>
                </a:solidFill>
                <a:effectLst/>
                <a:latin typeface="+mn-lt"/>
                <a:ea typeface="+mn-ea"/>
                <a:cs typeface="+mn-cs"/>
              </a:rPr>
              <a:t>&lt; .01 ***</a:t>
            </a:r>
            <a:r>
              <a:rPr lang="en-AU" sz="1200" i="1" kern="1200" dirty="0">
                <a:solidFill>
                  <a:schemeClr val="tx1"/>
                </a:solidFill>
                <a:effectLst/>
                <a:latin typeface="+mn-lt"/>
                <a:ea typeface="+mn-ea"/>
                <a:cs typeface="+mn-cs"/>
              </a:rPr>
              <a:t>p</a:t>
            </a:r>
            <a:r>
              <a:rPr lang="en-AU" sz="1200" kern="1200" dirty="0">
                <a:solidFill>
                  <a:schemeClr val="tx1"/>
                </a:solidFill>
                <a:effectLst/>
                <a:latin typeface="+mn-lt"/>
                <a:ea typeface="+mn-ea"/>
                <a:cs typeface="+mn-cs"/>
              </a:rPr>
              <a:t> </a:t>
            </a:r>
            <a:r>
              <a:rPr lang="en-AU" sz="1200" i="1" kern="1200" dirty="0">
                <a:solidFill>
                  <a:schemeClr val="tx1"/>
                </a:solidFill>
                <a:effectLst/>
                <a:latin typeface="+mn-lt"/>
                <a:ea typeface="+mn-ea"/>
                <a:cs typeface="+mn-cs"/>
              </a:rPr>
              <a:t>&lt; .</a:t>
            </a:r>
            <a:r>
              <a:rPr lang="en-AU" sz="1200" kern="1200" dirty="0">
                <a:solidFill>
                  <a:schemeClr val="tx1"/>
                </a:solidFill>
                <a:effectLst/>
                <a:latin typeface="+mn-lt"/>
                <a:ea typeface="+mn-ea"/>
                <a:cs typeface="+mn-cs"/>
              </a:rPr>
              <a:t>001. Predictors were mean-centred. </a:t>
            </a:r>
            <a:r>
              <a:rPr lang="en-AU" sz="1200" i="1" kern="1200" dirty="0">
                <a:solidFill>
                  <a:schemeClr val="tx1"/>
                </a:solidFill>
                <a:effectLst/>
                <a:latin typeface="+mn-lt"/>
                <a:ea typeface="+mn-ea"/>
                <a:cs typeface="+mn-cs"/>
              </a:rPr>
              <a:t>B</a:t>
            </a:r>
            <a:r>
              <a:rPr lang="en-AU" sz="1200" kern="1200" dirty="0">
                <a:solidFill>
                  <a:schemeClr val="tx1"/>
                </a:solidFill>
                <a:effectLst/>
                <a:latin typeface="+mn-lt"/>
                <a:ea typeface="+mn-ea"/>
                <a:cs typeface="+mn-cs"/>
              </a:rPr>
              <a:t> = unstandardized coefficient; </a:t>
            </a:r>
            <a:r>
              <a:rPr lang="en-AU" sz="1200" i="1" kern="1200" dirty="0">
                <a:solidFill>
                  <a:schemeClr val="tx1"/>
                </a:solidFill>
                <a:effectLst/>
                <a:latin typeface="+mn-lt"/>
                <a:ea typeface="+mn-ea"/>
                <a:cs typeface="+mn-cs"/>
              </a:rPr>
              <a:t>SE</a:t>
            </a:r>
            <a:r>
              <a:rPr lang="en-AU" sz="1200" kern="1200" dirty="0">
                <a:solidFill>
                  <a:schemeClr val="tx1"/>
                </a:solidFill>
                <a:effectLst/>
                <a:latin typeface="+mn-lt"/>
                <a:ea typeface="+mn-ea"/>
                <a:cs typeface="+mn-cs"/>
              </a:rPr>
              <a:t> = standard error. Anxiety symptoms were square-root transformed.</a:t>
            </a:r>
            <a:r>
              <a:rPr lang="en-AU" dirty="0">
                <a:effectLst/>
              </a:rPr>
              <a:t> </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780AC98-8E30-490D-A639-38DF0F70C274}" type="slidenum">
              <a:rPr lang="en-AU" smtClean="0"/>
              <a:t>9</a:t>
            </a:fld>
            <a:endParaRPr lang="en-AU"/>
          </a:p>
        </p:txBody>
      </p:sp>
    </p:spTree>
    <p:extLst>
      <p:ext uri="{BB962C8B-B14F-4D97-AF65-F5344CB8AC3E}">
        <p14:creationId xmlns:p14="http://schemas.microsoft.com/office/powerpoint/2010/main" val="865923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Bivariate correlations showed that negative affect was negatively associated with attention engagement, where infants higher in negative affect displayed less attention bias to threat. Although this pattern was unexpected, an alternative explanation is that infants high in negative affect may be showing an avoidance of threat. Such avoidance tendencies are consistent with cross-sectional data that shows that infants may orient more to happy faces than angry faces (Aktar et al., 2022), as well as with meta-analytic evidence of vigilance followed by avoidance patterns in anxious youth (Lisk et al., 2020). Conceptually, this aligns with the cognitive-behavioural models of anxiety, which emphasise avoidance as a central factor in the maintenance of anxiety disorders (Barlow, 2004).</a:t>
            </a:r>
          </a:p>
        </p:txBody>
      </p:sp>
      <p:sp>
        <p:nvSpPr>
          <p:cNvPr id="4" name="Slide Number Placeholder 3"/>
          <p:cNvSpPr>
            <a:spLocks noGrp="1"/>
          </p:cNvSpPr>
          <p:nvPr>
            <p:ph type="sldNum" sz="quarter" idx="5"/>
          </p:nvPr>
        </p:nvSpPr>
        <p:spPr/>
        <p:txBody>
          <a:bodyPr/>
          <a:lstStyle/>
          <a:p>
            <a:fld id="{5780AC98-8E30-490D-A639-38DF0F70C274}" type="slidenum">
              <a:rPr lang="en-AU" smtClean="0"/>
              <a:t>15</a:t>
            </a:fld>
            <a:endParaRPr lang="en-AU"/>
          </a:p>
        </p:txBody>
      </p:sp>
    </p:spTree>
    <p:extLst>
      <p:ext uri="{BB962C8B-B14F-4D97-AF65-F5344CB8AC3E}">
        <p14:creationId xmlns:p14="http://schemas.microsoft.com/office/powerpoint/2010/main" val="2681218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5B721-CDE8-B97B-4242-31AB47BCEB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F7719B-D139-3A57-E2EA-CC9CA34B03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37B0AD-29AD-F2FD-8521-F91DD94C939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there was a significant main effect for </a:t>
            </a:r>
            <a:r>
              <a:rPr lang="en-AU" sz="1200" b="1" kern="1200" dirty="0">
                <a:solidFill>
                  <a:schemeClr val="tx1"/>
                </a:solidFill>
                <a:effectLst/>
                <a:latin typeface="+mn-lt"/>
                <a:ea typeface="+mn-ea"/>
                <a:cs typeface="+mn-cs"/>
              </a:rPr>
              <a:t>negative affect </a:t>
            </a:r>
            <a:r>
              <a:rPr lang="en-AU" sz="1200" kern="1200" dirty="0">
                <a:solidFill>
                  <a:schemeClr val="tx1"/>
                </a:solidFill>
                <a:effectLst/>
                <a:latin typeface="+mn-lt"/>
                <a:ea typeface="+mn-ea"/>
                <a:cs typeface="+mn-cs"/>
              </a:rPr>
              <a:t>(</a:t>
            </a:r>
            <a:r>
              <a:rPr lang="en-AU" sz="1200" i="1" kern="1200" dirty="0">
                <a:solidFill>
                  <a:schemeClr val="tx1"/>
                </a:solidFill>
                <a:effectLst/>
                <a:latin typeface="+mn-lt"/>
                <a:ea typeface="+mn-ea"/>
                <a:cs typeface="+mn-cs"/>
              </a:rPr>
              <a:t>B</a:t>
            </a:r>
            <a:r>
              <a:rPr lang="en-AU" sz="1200" kern="1200" dirty="0">
                <a:solidFill>
                  <a:schemeClr val="tx1"/>
                </a:solidFill>
                <a:effectLst/>
                <a:latin typeface="+mn-lt"/>
                <a:ea typeface="+mn-ea"/>
                <a:cs typeface="+mn-cs"/>
              </a:rPr>
              <a:t> = 0.58, </a:t>
            </a:r>
            <a:r>
              <a:rPr lang="en-AU" sz="1200" i="1" kern="1200" dirty="0">
                <a:solidFill>
                  <a:schemeClr val="tx1"/>
                </a:solidFill>
                <a:effectLst/>
                <a:latin typeface="+mn-lt"/>
                <a:ea typeface="+mn-ea"/>
                <a:cs typeface="+mn-cs"/>
              </a:rPr>
              <a:t>SE</a:t>
            </a:r>
            <a:r>
              <a:rPr lang="en-AU" sz="1200" kern="1200" dirty="0">
                <a:solidFill>
                  <a:schemeClr val="tx1"/>
                </a:solidFill>
                <a:effectLst/>
                <a:latin typeface="+mn-lt"/>
                <a:ea typeface="+mn-ea"/>
                <a:cs typeface="+mn-cs"/>
              </a:rPr>
              <a:t> = 0.22, </a:t>
            </a:r>
            <a:r>
              <a:rPr lang="en-AU" sz="1200" i="1" kern="1200" dirty="0">
                <a:solidFill>
                  <a:schemeClr val="tx1"/>
                </a:solidFill>
                <a:effectLst/>
                <a:latin typeface="+mn-lt"/>
                <a:ea typeface="+mn-ea"/>
                <a:cs typeface="+mn-cs"/>
              </a:rPr>
              <a:t>β</a:t>
            </a:r>
            <a:r>
              <a:rPr lang="en-AU" sz="1200" kern="1200" dirty="0">
                <a:solidFill>
                  <a:schemeClr val="tx1"/>
                </a:solidFill>
                <a:effectLst/>
                <a:latin typeface="+mn-lt"/>
                <a:ea typeface="+mn-ea"/>
                <a:cs typeface="+mn-cs"/>
              </a:rPr>
              <a:t> = .30,</a:t>
            </a:r>
            <a:r>
              <a:rPr lang="en-AU" sz="1200" i="1" kern="1200" dirty="0">
                <a:solidFill>
                  <a:schemeClr val="tx1"/>
                </a:solidFill>
                <a:effectLst/>
                <a:latin typeface="+mn-lt"/>
                <a:ea typeface="+mn-ea"/>
                <a:cs typeface="+mn-cs"/>
              </a:rPr>
              <a:t> t</a:t>
            </a:r>
            <a:r>
              <a:rPr lang="en-AU" sz="1200" kern="1200" dirty="0">
                <a:solidFill>
                  <a:schemeClr val="tx1"/>
                </a:solidFill>
                <a:effectLst/>
                <a:latin typeface="+mn-lt"/>
                <a:ea typeface="+mn-ea"/>
                <a:cs typeface="+mn-cs"/>
              </a:rPr>
              <a:t>(72) = 2.63, </a:t>
            </a:r>
            <a:r>
              <a:rPr lang="en-AU" sz="1200" i="1" kern="1200" dirty="0">
                <a:solidFill>
                  <a:schemeClr val="tx1"/>
                </a:solidFill>
                <a:effectLst/>
                <a:latin typeface="+mn-lt"/>
                <a:ea typeface="+mn-ea"/>
                <a:cs typeface="+mn-cs"/>
              </a:rPr>
              <a:t>p</a:t>
            </a:r>
            <a:r>
              <a:rPr lang="en-AU" sz="1200" kern="1200" dirty="0">
                <a:solidFill>
                  <a:schemeClr val="tx1"/>
                </a:solidFill>
                <a:effectLst/>
                <a:latin typeface="+mn-lt"/>
                <a:ea typeface="+mn-ea"/>
                <a:cs typeface="+mn-cs"/>
              </a:rPr>
              <a:t> = .012, 95% CI [0.13, 1.02]). </a:t>
            </a:r>
            <a:r>
              <a:rPr lang="en-AU" sz="1200" b="1" kern="1200" dirty="0">
                <a:solidFill>
                  <a:schemeClr val="tx1"/>
                </a:solidFill>
                <a:effectLst/>
                <a:latin typeface="+mn-lt"/>
                <a:ea typeface="+mn-ea"/>
                <a:cs typeface="+mn-cs"/>
              </a:rPr>
              <a:t>On average, participants with higher temperamental negative affect in infancy showed significantly more anxiety diagnostic severity in childhood than those with lower temperamental negative affect. </a:t>
            </a:r>
            <a:r>
              <a:rPr lang="en-AU" sz="1200" kern="1200" dirty="0">
                <a:solidFill>
                  <a:schemeClr val="tx1"/>
                </a:solidFill>
                <a:effectLst/>
                <a:latin typeface="+mn-lt"/>
                <a:ea typeface="+mn-ea"/>
                <a:cs typeface="+mn-cs"/>
              </a:rPr>
              <a:t>There was no significant main effect for attention engagement (</a:t>
            </a:r>
            <a:r>
              <a:rPr lang="en-AU" sz="1200" i="1" kern="1200" dirty="0">
                <a:solidFill>
                  <a:schemeClr val="tx1"/>
                </a:solidFill>
                <a:effectLst/>
                <a:latin typeface="+mn-lt"/>
                <a:ea typeface="+mn-ea"/>
                <a:cs typeface="+mn-cs"/>
              </a:rPr>
              <a:t>B</a:t>
            </a:r>
            <a:r>
              <a:rPr lang="en-AU" sz="1200" kern="1200" dirty="0">
                <a:solidFill>
                  <a:schemeClr val="tx1"/>
                </a:solidFill>
                <a:effectLst/>
                <a:latin typeface="+mn-lt"/>
                <a:ea typeface="+mn-ea"/>
                <a:cs typeface="+mn-cs"/>
              </a:rPr>
              <a:t> = 0.41, </a:t>
            </a:r>
            <a:r>
              <a:rPr lang="en-AU" sz="1200" i="1" kern="1200" dirty="0">
                <a:solidFill>
                  <a:schemeClr val="tx1"/>
                </a:solidFill>
                <a:effectLst/>
                <a:latin typeface="+mn-lt"/>
                <a:ea typeface="+mn-ea"/>
                <a:cs typeface="+mn-cs"/>
              </a:rPr>
              <a:t>SE</a:t>
            </a:r>
            <a:r>
              <a:rPr lang="en-AU" sz="1200" kern="1200" dirty="0">
                <a:solidFill>
                  <a:schemeClr val="tx1"/>
                </a:solidFill>
                <a:effectLst/>
                <a:latin typeface="+mn-lt"/>
                <a:ea typeface="+mn-ea"/>
                <a:cs typeface="+mn-cs"/>
              </a:rPr>
              <a:t> = 1.02, </a:t>
            </a:r>
            <a:r>
              <a:rPr lang="en-AU" sz="1200" i="1" kern="1200" dirty="0">
                <a:solidFill>
                  <a:schemeClr val="tx1"/>
                </a:solidFill>
                <a:effectLst/>
                <a:latin typeface="+mn-lt"/>
                <a:ea typeface="+mn-ea"/>
                <a:cs typeface="+mn-cs"/>
              </a:rPr>
              <a:t>β</a:t>
            </a:r>
            <a:r>
              <a:rPr lang="en-AU" sz="1200" kern="1200" dirty="0">
                <a:solidFill>
                  <a:schemeClr val="tx1"/>
                </a:solidFill>
                <a:effectLst/>
                <a:latin typeface="+mn-lt"/>
                <a:ea typeface="+mn-ea"/>
                <a:cs typeface="+mn-cs"/>
              </a:rPr>
              <a:t> = .04, </a:t>
            </a:r>
            <a:r>
              <a:rPr lang="en-AU" sz="1200" i="1" kern="1200" dirty="0">
                <a:solidFill>
                  <a:schemeClr val="tx1"/>
                </a:solidFill>
                <a:effectLst/>
                <a:latin typeface="+mn-lt"/>
                <a:ea typeface="+mn-ea"/>
                <a:cs typeface="+mn-cs"/>
              </a:rPr>
              <a:t>t</a:t>
            </a:r>
            <a:r>
              <a:rPr lang="en-AU" sz="1200" kern="1200" dirty="0">
                <a:solidFill>
                  <a:schemeClr val="tx1"/>
                </a:solidFill>
                <a:effectLst/>
                <a:latin typeface="+mn-lt"/>
                <a:ea typeface="+mn-ea"/>
                <a:cs typeface="+mn-cs"/>
              </a:rPr>
              <a:t>(72) = 0.40, </a:t>
            </a:r>
            <a:r>
              <a:rPr lang="en-AU" sz="1200" i="1" kern="1200" dirty="0">
                <a:solidFill>
                  <a:schemeClr val="tx1"/>
                </a:solidFill>
                <a:effectLst/>
                <a:latin typeface="+mn-lt"/>
                <a:ea typeface="+mn-ea"/>
                <a:cs typeface="+mn-cs"/>
              </a:rPr>
              <a:t>p</a:t>
            </a:r>
            <a:r>
              <a:rPr lang="en-AU" sz="1200" kern="1200" dirty="0">
                <a:solidFill>
                  <a:schemeClr val="tx1"/>
                </a:solidFill>
                <a:effectLst/>
                <a:latin typeface="+mn-lt"/>
                <a:ea typeface="+mn-ea"/>
                <a:cs typeface="+mn-cs"/>
              </a:rPr>
              <a:t> = .712, 95% CI [-1.66, 2.42]), and no significant interaction between negative affect and attentional engagement (</a:t>
            </a:r>
            <a:r>
              <a:rPr lang="en-AU" sz="1200" i="1" kern="1200" dirty="0">
                <a:solidFill>
                  <a:schemeClr val="tx1"/>
                </a:solidFill>
                <a:effectLst/>
                <a:latin typeface="+mn-lt"/>
                <a:ea typeface="+mn-ea"/>
                <a:cs typeface="+mn-cs"/>
              </a:rPr>
              <a:t>B</a:t>
            </a:r>
            <a:r>
              <a:rPr lang="en-AU" sz="1200" kern="1200" dirty="0">
                <a:solidFill>
                  <a:schemeClr val="tx1"/>
                </a:solidFill>
                <a:effectLst/>
                <a:latin typeface="+mn-lt"/>
                <a:ea typeface="+mn-ea"/>
                <a:cs typeface="+mn-cs"/>
              </a:rPr>
              <a:t> = -0.38, </a:t>
            </a:r>
            <a:r>
              <a:rPr lang="en-AU" sz="1200" i="1" kern="1200" dirty="0">
                <a:solidFill>
                  <a:schemeClr val="tx1"/>
                </a:solidFill>
                <a:effectLst/>
                <a:latin typeface="+mn-lt"/>
                <a:ea typeface="+mn-ea"/>
                <a:cs typeface="+mn-cs"/>
              </a:rPr>
              <a:t>SE</a:t>
            </a:r>
            <a:r>
              <a:rPr lang="en-AU" sz="1200" kern="1200" dirty="0">
                <a:solidFill>
                  <a:schemeClr val="tx1"/>
                </a:solidFill>
                <a:effectLst/>
                <a:latin typeface="+mn-lt"/>
                <a:ea typeface="+mn-ea"/>
                <a:cs typeface="+mn-cs"/>
              </a:rPr>
              <a:t> = 0.81, </a:t>
            </a:r>
            <a:r>
              <a:rPr lang="en-AU" sz="1200" i="1" kern="1200" dirty="0">
                <a:solidFill>
                  <a:schemeClr val="tx1"/>
                </a:solidFill>
                <a:effectLst/>
                <a:latin typeface="+mn-lt"/>
                <a:ea typeface="+mn-ea"/>
                <a:cs typeface="+mn-cs"/>
              </a:rPr>
              <a:t>β</a:t>
            </a:r>
            <a:r>
              <a:rPr lang="en-AU" sz="1200" kern="1200" dirty="0">
                <a:solidFill>
                  <a:schemeClr val="tx1"/>
                </a:solidFill>
                <a:effectLst/>
                <a:latin typeface="+mn-lt"/>
                <a:ea typeface="+mn-ea"/>
                <a:cs typeface="+mn-cs"/>
              </a:rPr>
              <a:t> = -.05, </a:t>
            </a:r>
            <a:r>
              <a:rPr lang="en-AU" sz="1200" i="1" kern="1200" dirty="0">
                <a:solidFill>
                  <a:schemeClr val="tx1"/>
                </a:solidFill>
                <a:effectLst/>
                <a:latin typeface="+mn-lt"/>
                <a:ea typeface="+mn-ea"/>
                <a:cs typeface="+mn-cs"/>
              </a:rPr>
              <a:t>t</a:t>
            </a:r>
            <a:r>
              <a:rPr lang="en-AU" sz="1200" kern="1200" dirty="0">
                <a:solidFill>
                  <a:schemeClr val="tx1"/>
                </a:solidFill>
                <a:effectLst/>
                <a:latin typeface="+mn-lt"/>
                <a:ea typeface="+mn-ea"/>
                <a:cs typeface="+mn-cs"/>
              </a:rPr>
              <a:t>(72) = -0.47, </a:t>
            </a:r>
            <a:r>
              <a:rPr lang="en-AU" sz="1200" i="1" kern="1200" dirty="0">
                <a:solidFill>
                  <a:schemeClr val="tx1"/>
                </a:solidFill>
                <a:effectLst/>
                <a:latin typeface="+mn-lt"/>
                <a:ea typeface="+mn-ea"/>
                <a:cs typeface="+mn-cs"/>
              </a:rPr>
              <a:t>p</a:t>
            </a:r>
            <a:r>
              <a:rPr lang="en-AU" sz="1200" kern="1200" dirty="0">
                <a:solidFill>
                  <a:schemeClr val="tx1"/>
                </a:solidFill>
                <a:effectLst/>
                <a:latin typeface="+mn-lt"/>
                <a:ea typeface="+mn-ea"/>
                <a:cs typeface="+mn-cs"/>
              </a:rPr>
              <a:t> = .641, 95% CI [–1.99, 1.23]).</a:t>
            </a:r>
          </a:p>
        </p:txBody>
      </p:sp>
      <p:sp>
        <p:nvSpPr>
          <p:cNvPr id="4" name="Slide Number Placeholder 3">
            <a:extLst>
              <a:ext uri="{FF2B5EF4-FFF2-40B4-BE49-F238E27FC236}">
                <a16:creationId xmlns:a16="http://schemas.microsoft.com/office/drawing/2014/main" id="{49FA481E-DE19-3ABD-00BE-89EE684A318A}"/>
              </a:ext>
            </a:extLst>
          </p:cNvPr>
          <p:cNvSpPr>
            <a:spLocks noGrp="1"/>
          </p:cNvSpPr>
          <p:nvPr>
            <p:ph type="sldNum" sz="quarter" idx="5"/>
          </p:nvPr>
        </p:nvSpPr>
        <p:spPr/>
        <p:txBody>
          <a:bodyPr/>
          <a:lstStyle/>
          <a:p>
            <a:fld id="{5780AC98-8E30-490D-A639-38DF0F70C274}" type="slidenum">
              <a:rPr lang="en-AU" smtClean="0"/>
              <a:t>16</a:t>
            </a:fld>
            <a:endParaRPr lang="en-AU"/>
          </a:p>
        </p:txBody>
      </p:sp>
    </p:spTree>
    <p:extLst>
      <p:ext uri="{BB962C8B-B14F-4D97-AF65-F5344CB8AC3E}">
        <p14:creationId xmlns:p14="http://schemas.microsoft.com/office/powerpoint/2010/main" val="7260298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800" noProof="0" dirty="0"/>
          </a:p>
        </p:txBody>
      </p:sp>
      <p:sp>
        <p:nvSpPr>
          <p:cNvPr id="15" name="Title 14"/>
          <p:cNvSpPr>
            <a:spLocks noGrp="1"/>
          </p:cNvSpPr>
          <p:nvPr>
            <p:ph type="title" hasCustomPrompt="1"/>
          </p:nvPr>
        </p:nvSpPr>
        <p:spPr>
          <a:xfrm>
            <a:off x="4126493" y="2691792"/>
            <a:ext cx="8544000" cy="648000"/>
          </a:xfrm>
        </p:spPr>
        <p:txBody>
          <a:bodyPr/>
          <a:lstStyle/>
          <a:p>
            <a:r>
              <a:rPr lang="en-US" dirty="0"/>
              <a:t>Click to edit master title style</a:t>
            </a:r>
            <a:endParaRPr lang="en-AU" dirty="0"/>
          </a:p>
        </p:txBody>
      </p:sp>
      <p:sp>
        <p:nvSpPr>
          <p:cNvPr id="17" name="Text Placeholder 16"/>
          <p:cNvSpPr>
            <a:spLocks noGrp="1"/>
          </p:cNvSpPr>
          <p:nvPr>
            <p:ph type="body" sz="quarter" idx="15" hasCustomPrompt="1"/>
          </p:nvPr>
        </p:nvSpPr>
        <p:spPr>
          <a:xfrm>
            <a:off x="4126569" y="3340608"/>
            <a:ext cx="8542867" cy="503238"/>
          </a:xfrm>
        </p:spPr>
        <p:txBody>
          <a:bodyPr/>
          <a:lstStyle>
            <a:lvl1pPr marL="0" indent="0">
              <a:buNone/>
              <a:defRPr cap="all" baseline="0">
                <a:solidFill>
                  <a:schemeClr val="accent1"/>
                </a:solidFill>
                <a:latin typeface="+mj-lt"/>
              </a:defRPr>
            </a:lvl1pPr>
          </a:lstStyle>
          <a:p>
            <a:pPr lvl="0"/>
            <a:r>
              <a:rPr lang="en-AU" dirty="0"/>
              <a:t>Click to ADD SUBTITLE</a:t>
            </a:r>
          </a:p>
        </p:txBody>
      </p:sp>
      <p:pic>
        <p:nvPicPr>
          <p:cNvPr id="2" name="Picture 1" descr="A red and white logo on a black background&#10;&#10;Description automatically generated with low confidence">
            <a:extLst>
              <a:ext uri="{FF2B5EF4-FFF2-40B4-BE49-F238E27FC236}">
                <a16:creationId xmlns:a16="http://schemas.microsoft.com/office/drawing/2014/main" id="{98B40F94-BB72-E7A9-E66A-C28F4DC913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96397" y="381124"/>
            <a:ext cx="1617177" cy="1038993"/>
          </a:xfrm>
          <a:prstGeom prst="rect">
            <a:avLst/>
          </a:prstGeom>
        </p:spPr>
      </p:pic>
    </p:spTree>
    <p:extLst>
      <p:ext uri="{BB962C8B-B14F-4D97-AF65-F5344CB8AC3E}">
        <p14:creationId xmlns:p14="http://schemas.microsoft.com/office/powerpoint/2010/main" val="119201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endParaRPr lang="en-AU" dirty="0"/>
          </a:p>
        </p:txBody>
      </p:sp>
      <p:sp>
        <p:nvSpPr>
          <p:cNvPr id="3" name="Content Placeholder 2"/>
          <p:cNvSpPr>
            <a:spLocks noGrp="1"/>
          </p:cNvSpPr>
          <p:nvPr>
            <p:ph idx="1" hasCustomPrompt="1"/>
          </p:nvPr>
        </p:nvSpPr>
        <p:spPr/>
        <p:txBody>
          <a:bodyPr/>
          <a:lstStyle>
            <a:lvl1pPr marL="0" indent="0">
              <a:buNone/>
              <a:defRPr baseline="0"/>
            </a:lvl1pPr>
          </a:lstStyle>
          <a:p>
            <a:pPr lvl="0"/>
            <a:r>
              <a:rPr lang="en-AU" dirty="0"/>
              <a:t>Content no bullets</a:t>
            </a:r>
          </a:p>
        </p:txBody>
      </p:sp>
      <p:sp>
        <p:nvSpPr>
          <p:cNvPr id="7" name="Text Placeholder 16"/>
          <p:cNvSpPr>
            <a:spLocks noGrp="1"/>
          </p:cNvSpPr>
          <p:nvPr>
            <p:ph type="body" sz="quarter" idx="15" hasCustomPrompt="1"/>
          </p:nvPr>
        </p:nvSpPr>
        <p:spPr>
          <a:xfrm>
            <a:off x="623392" y="1079753"/>
            <a:ext cx="8542867" cy="503238"/>
          </a:xfrm>
        </p:spPr>
        <p:txBody>
          <a:bodyPr/>
          <a:lstStyle>
            <a:lvl1pPr marL="0" indent="0">
              <a:buNone/>
              <a:defRPr cap="all" baseline="0">
                <a:solidFill>
                  <a:schemeClr val="accent1"/>
                </a:solidFill>
                <a:latin typeface="+mj-lt"/>
              </a:defRPr>
            </a:lvl1pPr>
          </a:lstStyle>
          <a:p>
            <a:pPr lvl="0"/>
            <a:r>
              <a:rPr lang="en-AU" dirty="0"/>
              <a:t>Click to ADD SUBTITLE</a:t>
            </a:r>
          </a:p>
        </p:txBody>
      </p:sp>
    </p:spTree>
    <p:extLst>
      <p:ext uri="{BB962C8B-B14F-4D97-AF65-F5344CB8AC3E}">
        <p14:creationId xmlns:p14="http://schemas.microsoft.com/office/powerpoint/2010/main" val="4017448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ne Column Bullets">
    <p:spTree>
      <p:nvGrpSpPr>
        <p:cNvPr id="1" name=""/>
        <p:cNvGrpSpPr/>
        <p:nvPr/>
      </p:nvGrpSpPr>
      <p:grpSpPr>
        <a:xfrm>
          <a:off x="0" y="0"/>
          <a:ext cx="0" cy="0"/>
          <a:chOff x="0" y="0"/>
          <a:chExt cx="0" cy="0"/>
        </a:xfrm>
      </p:grpSpPr>
      <p:sp>
        <p:nvSpPr>
          <p:cNvPr id="8" name="Content Placeholder 7"/>
          <p:cNvSpPr>
            <a:spLocks noGrp="1"/>
          </p:cNvSpPr>
          <p:nvPr>
            <p:ph sz="quarter" idx="16"/>
          </p:nvPr>
        </p:nvSpPr>
        <p:spPr>
          <a:xfrm>
            <a:off x="594785" y="1993392"/>
            <a:ext cx="11002433" cy="41359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 name="Title 1"/>
          <p:cNvSpPr>
            <a:spLocks noGrp="1"/>
          </p:cNvSpPr>
          <p:nvPr>
            <p:ph type="title" hasCustomPrompt="1"/>
          </p:nvPr>
        </p:nvSpPr>
        <p:spPr/>
        <p:txBody>
          <a:bodyPr/>
          <a:lstStyle/>
          <a:p>
            <a:r>
              <a:rPr lang="en-US" dirty="0"/>
              <a:t>Click to edit master title style</a:t>
            </a:r>
            <a:endParaRPr lang="en-AU" dirty="0"/>
          </a:p>
        </p:txBody>
      </p:sp>
      <p:sp>
        <p:nvSpPr>
          <p:cNvPr id="7" name="Text Placeholder 16"/>
          <p:cNvSpPr>
            <a:spLocks noGrp="1"/>
          </p:cNvSpPr>
          <p:nvPr>
            <p:ph type="body" sz="quarter" idx="15" hasCustomPrompt="1"/>
          </p:nvPr>
        </p:nvSpPr>
        <p:spPr>
          <a:xfrm>
            <a:off x="623392" y="1082456"/>
            <a:ext cx="8542867" cy="503238"/>
          </a:xfrm>
        </p:spPr>
        <p:txBody>
          <a:bodyPr/>
          <a:lstStyle>
            <a:lvl1pPr marL="0" indent="0">
              <a:buNone/>
              <a:defRPr cap="all" baseline="0">
                <a:solidFill>
                  <a:schemeClr val="accent1"/>
                </a:solidFill>
                <a:latin typeface="+mj-lt"/>
              </a:defRPr>
            </a:lvl1pPr>
          </a:lstStyle>
          <a:p>
            <a:pPr lvl="0"/>
            <a:r>
              <a:rPr lang="en-AU" dirty="0"/>
              <a:t>Click to ADD SUBTITLE</a:t>
            </a:r>
          </a:p>
        </p:txBody>
      </p:sp>
    </p:spTree>
    <p:extLst>
      <p:ext uri="{BB962C8B-B14F-4D97-AF65-F5344CB8AC3E}">
        <p14:creationId xmlns:p14="http://schemas.microsoft.com/office/powerpoint/2010/main" val="498723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endParaRPr lang="en-AU" dirty="0"/>
          </a:p>
        </p:txBody>
      </p:sp>
      <p:sp>
        <p:nvSpPr>
          <p:cNvPr id="3" name="Content Placeholder 2"/>
          <p:cNvSpPr>
            <a:spLocks noGrp="1"/>
          </p:cNvSpPr>
          <p:nvPr>
            <p:ph idx="1" hasCustomPrompt="1"/>
          </p:nvPr>
        </p:nvSpPr>
        <p:spPr>
          <a:xfrm>
            <a:off x="609600" y="2011680"/>
            <a:ext cx="5348515" cy="4109041"/>
          </a:xfrm>
        </p:spPr>
        <p:txBody>
          <a:bodyPr numCol="1" spcCol="144000"/>
          <a:lstStyle>
            <a:lvl1pPr marL="0" indent="0">
              <a:buNone/>
              <a:defRPr baseline="0"/>
            </a:lvl1pPr>
          </a:lstStyle>
          <a:p>
            <a:pPr lvl="0"/>
            <a:r>
              <a:rPr lang="en-AU" dirty="0"/>
              <a:t>Two Column content no bullets</a:t>
            </a:r>
          </a:p>
        </p:txBody>
      </p:sp>
      <p:sp>
        <p:nvSpPr>
          <p:cNvPr id="7" name="Text Placeholder 16"/>
          <p:cNvSpPr>
            <a:spLocks noGrp="1"/>
          </p:cNvSpPr>
          <p:nvPr>
            <p:ph type="body" sz="quarter" idx="15" hasCustomPrompt="1"/>
          </p:nvPr>
        </p:nvSpPr>
        <p:spPr>
          <a:xfrm>
            <a:off x="623392" y="1091600"/>
            <a:ext cx="8542867" cy="503238"/>
          </a:xfrm>
        </p:spPr>
        <p:txBody>
          <a:bodyPr/>
          <a:lstStyle>
            <a:lvl1pPr marL="0" indent="0">
              <a:buNone/>
              <a:defRPr cap="all" baseline="0">
                <a:solidFill>
                  <a:schemeClr val="accent1"/>
                </a:solidFill>
                <a:latin typeface="+mj-lt"/>
              </a:defRPr>
            </a:lvl1pPr>
          </a:lstStyle>
          <a:p>
            <a:pPr lvl="0"/>
            <a:r>
              <a:rPr lang="en-AU" dirty="0"/>
              <a:t>Click to ADD SUBTITLE</a:t>
            </a:r>
          </a:p>
        </p:txBody>
      </p:sp>
      <p:sp>
        <p:nvSpPr>
          <p:cNvPr id="8" name="Content Placeholder 2"/>
          <p:cNvSpPr>
            <a:spLocks noGrp="1"/>
          </p:cNvSpPr>
          <p:nvPr>
            <p:ph idx="16" hasCustomPrompt="1"/>
          </p:nvPr>
        </p:nvSpPr>
        <p:spPr>
          <a:xfrm>
            <a:off x="6248400" y="2011680"/>
            <a:ext cx="5348515" cy="4109041"/>
          </a:xfrm>
        </p:spPr>
        <p:txBody>
          <a:bodyPr numCol="1" spcCol="144000"/>
          <a:lstStyle>
            <a:lvl1pPr marL="0" indent="0">
              <a:buNone/>
              <a:defRPr baseline="0"/>
            </a:lvl1pPr>
          </a:lstStyle>
          <a:p>
            <a:pPr lvl="0"/>
            <a:r>
              <a:rPr lang="en-AU" dirty="0"/>
              <a:t>Two Column content no bullets</a:t>
            </a:r>
          </a:p>
        </p:txBody>
      </p:sp>
    </p:spTree>
    <p:extLst>
      <p:ext uri="{BB962C8B-B14F-4D97-AF65-F5344CB8AC3E}">
        <p14:creationId xmlns:p14="http://schemas.microsoft.com/office/powerpoint/2010/main" val="2404540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endParaRPr lang="en-AU" dirty="0"/>
          </a:p>
        </p:txBody>
      </p:sp>
      <p:sp>
        <p:nvSpPr>
          <p:cNvPr id="7" name="Text Placeholder 16"/>
          <p:cNvSpPr>
            <a:spLocks noGrp="1"/>
          </p:cNvSpPr>
          <p:nvPr>
            <p:ph type="body" sz="quarter" idx="15" hasCustomPrompt="1"/>
          </p:nvPr>
        </p:nvSpPr>
        <p:spPr>
          <a:xfrm>
            <a:off x="623392" y="1091600"/>
            <a:ext cx="8542867" cy="503238"/>
          </a:xfrm>
        </p:spPr>
        <p:txBody>
          <a:bodyPr/>
          <a:lstStyle>
            <a:lvl1pPr marL="0" indent="0">
              <a:buNone/>
              <a:defRPr cap="all" baseline="0">
                <a:solidFill>
                  <a:schemeClr val="accent1"/>
                </a:solidFill>
                <a:latin typeface="+mj-lt"/>
              </a:defRPr>
            </a:lvl1pPr>
          </a:lstStyle>
          <a:p>
            <a:pPr lvl="0"/>
            <a:r>
              <a:rPr lang="en-AU" dirty="0"/>
              <a:t>Click to ADD SUBTITLE</a:t>
            </a:r>
          </a:p>
        </p:txBody>
      </p:sp>
      <p:sp>
        <p:nvSpPr>
          <p:cNvPr id="9" name="Text Placeholder 8"/>
          <p:cNvSpPr>
            <a:spLocks noGrp="1"/>
          </p:cNvSpPr>
          <p:nvPr>
            <p:ph type="body" sz="quarter" idx="17"/>
          </p:nvPr>
        </p:nvSpPr>
        <p:spPr>
          <a:xfrm>
            <a:off x="609600" y="1956816"/>
            <a:ext cx="5306483" cy="416390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0" name="Text Placeholder 8"/>
          <p:cNvSpPr>
            <a:spLocks noGrp="1"/>
          </p:cNvSpPr>
          <p:nvPr>
            <p:ph type="body" sz="quarter" idx="18"/>
          </p:nvPr>
        </p:nvSpPr>
        <p:spPr>
          <a:xfrm>
            <a:off x="6248400" y="1956816"/>
            <a:ext cx="5306483" cy="416390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3547268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endParaRPr lang="en-AU" dirty="0"/>
          </a:p>
        </p:txBody>
      </p:sp>
      <p:sp>
        <p:nvSpPr>
          <p:cNvPr id="7" name="Text Placeholder 16"/>
          <p:cNvSpPr>
            <a:spLocks noGrp="1"/>
          </p:cNvSpPr>
          <p:nvPr>
            <p:ph type="body" sz="quarter" idx="15" hasCustomPrompt="1"/>
          </p:nvPr>
        </p:nvSpPr>
        <p:spPr>
          <a:xfrm>
            <a:off x="623392" y="1091600"/>
            <a:ext cx="8542867" cy="503238"/>
          </a:xfrm>
        </p:spPr>
        <p:txBody>
          <a:bodyPr/>
          <a:lstStyle>
            <a:lvl1pPr marL="0" indent="0">
              <a:buNone/>
              <a:defRPr cap="all" baseline="0">
                <a:solidFill>
                  <a:schemeClr val="accent1"/>
                </a:solidFill>
                <a:latin typeface="+mj-lt"/>
              </a:defRPr>
            </a:lvl1pPr>
          </a:lstStyle>
          <a:p>
            <a:pPr lvl="0"/>
            <a:r>
              <a:rPr lang="en-AU" dirty="0"/>
              <a:t>Click to ADD SUBTITLE</a:t>
            </a:r>
          </a:p>
        </p:txBody>
      </p:sp>
    </p:spTree>
    <p:extLst>
      <p:ext uri="{BB962C8B-B14F-4D97-AF65-F5344CB8AC3E}">
        <p14:creationId xmlns:p14="http://schemas.microsoft.com/office/powerpoint/2010/main" val="808700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endParaRPr lang="en-AU" dirty="0"/>
          </a:p>
        </p:txBody>
      </p:sp>
      <p:sp>
        <p:nvSpPr>
          <p:cNvPr id="7" name="Text Placeholder 16"/>
          <p:cNvSpPr>
            <a:spLocks noGrp="1"/>
          </p:cNvSpPr>
          <p:nvPr>
            <p:ph type="body" sz="quarter" idx="15" hasCustomPrompt="1"/>
          </p:nvPr>
        </p:nvSpPr>
        <p:spPr>
          <a:xfrm>
            <a:off x="623392" y="1089617"/>
            <a:ext cx="8542867" cy="503238"/>
          </a:xfrm>
        </p:spPr>
        <p:txBody>
          <a:bodyPr/>
          <a:lstStyle>
            <a:lvl1pPr marL="0" indent="0">
              <a:buNone/>
              <a:defRPr cap="all" baseline="0">
                <a:solidFill>
                  <a:schemeClr val="accent1"/>
                </a:solidFill>
                <a:latin typeface="+mj-lt"/>
              </a:defRPr>
            </a:lvl1pPr>
          </a:lstStyle>
          <a:p>
            <a:pPr lvl="0"/>
            <a:r>
              <a:rPr lang="en-AU" dirty="0"/>
              <a:t>Click to ADD SUBTITLE</a:t>
            </a:r>
          </a:p>
        </p:txBody>
      </p:sp>
      <p:sp>
        <p:nvSpPr>
          <p:cNvPr id="4" name="Picture Placeholder 3"/>
          <p:cNvSpPr>
            <a:spLocks noGrp="1"/>
          </p:cNvSpPr>
          <p:nvPr>
            <p:ph type="pic" sz="quarter" idx="16"/>
          </p:nvPr>
        </p:nvSpPr>
        <p:spPr>
          <a:xfrm>
            <a:off x="734400" y="1911095"/>
            <a:ext cx="10752000" cy="4216103"/>
          </a:xfrm>
        </p:spPr>
        <p:txBody>
          <a:bodyPr/>
          <a:lstStyle/>
          <a:p>
            <a:r>
              <a:rPr lang="en-GB"/>
              <a:t>Click icon to add picture</a:t>
            </a:r>
            <a:endParaRPr lang="en-AU"/>
          </a:p>
        </p:txBody>
      </p:sp>
    </p:spTree>
    <p:extLst>
      <p:ext uri="{BB962C8B-B14F-4D97-AF65-F5344CB8AC3E}">
        <p14:creationId xmlns:p14="http://schemas.microsoft.com/office/powerpoint/2010/main" val="2292518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329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488672"/>
            <a:ext cx="8544000" cy="648000"/>
          </a:xfrm>
          <a:prstGeom prst="rect">
            <a:avLst/>
          </a:prstGeom>
        </p:spPr>
        <p:txBody>
          <a:bodyPr vert="horz" lIns="91440" tIns="45720" rIns="91440" bIns="45720" rtlCol="0" anchor="t" anchorCtr="0">
            <a:normAutofit/>
          </a:bodyPr>
          <a:lstStyle/>
          <a:p>
            <a:r>
              <a:rPr lang="en-GB"/>
              <a:t>Click to edit Master title style</a:t>
            </a:r>
            <a:endParaRPr lang="en-AU" dirty="0"/>
          </a:p>
        </p:txBody>
      </p:sp>
      <p:sp>
        <p:nvSpPr>
          <p:cNvPr id="3" name="Text Placeholder 2"/>
          <p:cNvSpPr>
            <a:spLocks noGrp="1"/>
          </p:cNvSpPr>
          <p:nvPr>
            <p:ph type="body" idx="1"/>
          </p:nvPr>
        </p:nvSpPr>
        <p:spPr>
          <a:xfrm>
            <a:off x="609600" y="1898184"/>
            <a:ext cx="10972800" cy="422798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cxnSp>
        <p:nvCxnSpPr>
          <p:cNvPr id="15" name="Straight Connector 14">
            <a:extLst>
              <a:ext uri="{FF2B5EF4-FFF2-40B4-BE49-F238E27FC236}">
                <a16:creationId xmlns:a16="http://schemas.microsoft.com/office/drawing/2014/main" id="{AE29D3D6-55F4-32B7-202F-C797ADC0B286}"/>
              </a:ext>
            </a:extLst>
          </p:cNvPr>
          <p:cNvCxnSpPr>
            <a:cxnSpLocks/>
          </p:cNvCxnSpPr>
          <p:nvPr userDrawn="1"/>
        </p:nvCxnSpPr>
        <p:spPr>
          <a:xfrm>
            <a:off x="734400" y="1645201"/>
            <a:ext cx="107306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5184C08-61A2-97C4-DF42-49DB72085863}"/>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p:blipFill>
        <p:spPr>
          <a:xfrm>
            <a:off x="10643617" y="5503759"/>
            <a:ext cx="938783" cy="938783"/>
          </a:xfrm>
          <a:prstGeom prst="rect">
            <a:avLst/>
          </a:prstGeom>
        </p:spPr>
      </p:pic>
      <p:pic>
        <p:nvPicPr>
          <p:cNvPr id="7" name="Picture 6" descr="A red and white logo on a black background&#10;&#10;Description automatically generated with low confidence">
            <a:extLst>
              <a:ext uri="{FF2B5EF4-FFF2-40B4-BE49-F238E27FC236}">
                <a16:creationId xmlns:a16="http://schemas.microsoft.com/office/drawing/2014/main" id="{27262362-1DCC-458E-0943-C1398A8D26F0}"/>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896397" y="381124"/>
            <a:ext cx="1617177" cy="1038993"/>
          </a:xfrm>
          <a:prstGeom prst="rect">
            <a:avLst/>
          </a:prstGeom>
        </p:spPr>
      </p:pic>
      <p:pic>
        <p:nvPicPr>
          <p:cNvPr id="9" name="Picture 8">
            <a:extLst>
              <a:ext uri="{FF2B5EF4-FFF2-40B4-BE49-F238E27FC236}">
                <a16:creationId xmlns:a16="http://schemas.microsoft.com/office/drawing/2014/main" id="{E524F130-15BB-CDDE-E6F1-9C840B8652CD}"/>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734400" y="6316818"/>
            <a:ext cx="6145861" cy="135259"/>
          </a:xfrm>
          <a:prstGeom prst="rect">
            <a:avLst/>
          </a:prstGeom>
        </p:spPr>
      </p:pic>
    </p:spTree>
    <p:extLst>
      <p:ext uri="{BB962C8B-B14F-4D97-AF65-F5344CB8AC3E}">
        <p14:creationId xmlns:p14="http://schemas.microsoft.com/office/powerpoint/2010/main" val="1341762694"/>
      </p:ext>
    </p:extLst>
  </p:cSld>
  <p:clrMap bg1="lt1" tx1="dk1" bg2="lt2" tx2="dk2" accent1="accent1" accent2="accent2" accent3="accent3" accent4="accent4" accent5="accent5" accent6="accent6" hlink="hlink" folHlink="folHlink"/>
  <p:sldLayoutIdLst>
    <p:sldLayoutId id="2147483668" r:id="rId1"/>
    <p:sldLayoutId id="2147483650" r:id="rId2"/>
    <p:sldLayoutId id="2147483660" r:id="rId3"/>
    <p:sldLayoutId id="2147483661" r:id="rId4"/>
    <p:sldLayoutId id="2147483662" r:id="rId5"/>
    <p:sldLayoutId id="2147483663" r:id="rId6"/>
    <p:sldLayoutId id="2147483664" r:id="rId7"/>
    <p:sldLayoutId id="2147483655" r:id="rId8"/>
  </p:sldLayoutIdLst>
  <p:hf hdr="0" dt="0"/>
  <p:txStyles>
    <p:titleStyle>
      <a:lvl1pPr algn="l" defTabSz="914400" rtl="0" eaLnBrk="1" latinLnBrk="0" hangingPunct="1">
        <a:spcBef>
          <a:spcPct val="0"/>
        </a:spcBef>
        <a:buNone/>
        <a:defRPr sz="32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800100" indent="-342900" algn="l" defTabSz="914400" rtl="0" eaLnBrk="1" latinLnBrk="0" hangingPunct="1">
        <a:spcBef>
          <a:spcPct val="20000"/>
        </a:spcBef>
        <a:buFont typeface="Georgia" panose="02040502050405020303" pitchFamily="18" charset="0"/>
        <a:buChar char="―"/>
        <a:defRPr sz="1600" kern="1200">
          <a:solidFill>
            <a:schemeClr val="tx1"/>
          </a:solidFill>
          <a:latin typeface="+mn-lt"/>
          <a:ea typeface="+mn-ea"/>
          <a:cs typeface="+mn-cs"/>
        </a:defRPr>
      </a:lvl2pPr>
      <a:lvl3pPr marL="1200150" indent="-285750" algn="l" defTabSz="914400" rtl="0" eaLnBrk="1" latinLnBrk="0" hangingPunct="1">
        <a:spcBef>
          <a:spcPct val="200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Georgia" panose="02040502050405020303" pitchFamily="18"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AE187B-A8D7-ABB7-0E26-92EB42CFCC0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262860" cy="6899584"/>
          </a:xfrm>
          <a:prstGeom prst="rect">
            <a:avLst/>
          </a:prstGeom>
        </p:spPr>
      </p:pic>
      <p:sp>
        <p:nvSpPr>
          <p:cNvPr id="2" name="Title 1">
            <a:extLst>
              <a:ext uri="{FF2B5EF4-FFF2-40B4-BE49-F238E27FC236}">
                <a16:creationId xmlns:a16="http://schemas.microsoft.com/office/drawing/2014/main" id="{5F7BECA3-2536-9BB5-67E5-95DFDE839426}"/>
              </a:ext>
            </a:extLst>
          </p:cNvPr>
          <p:cNvSpPr>
            <a:spLocks noGrp="1"/>
          </p:cNvSpPr>
          <p:nvPr>
            <p:ph type="title"/>
          </p:nvPr>
        </p:nvSpPr>
        <p:spPr>
          <a:xfrm>
            <a:off x="609600" y="488672"/>
            <a:ext cx="8544000" cy="648000"/>
          </a:xfrm>
        </p:spPr>
        <p:txBody>
          <a:bodyPr anchor="t">
            <a:noAutofit/>
          </a:bodyPr>
          <a:lstStyle/>
          <a:p>
            <a:pPr>
              <a:lnSpc>
                <a:spcPct val="90000"/>
              </a:lnSpc>
            </a:pPr>
            <a:r>
              <a:rPr lang="en-AU" dirty="0">
                <a:solidFill>
                  <a:schemeClr val="bg1"/>
                </a:solidFill>
              </a:rPr>
              <a:t>Looking for Threat: Examining Whether Infant Attention Bias and Temperament Are Longitudinally Associated with Childhood Anxiety </a:t>
            </a:r>
            <a:endParaRPr lang="en-US" dirty="0">
              <a:solidFill>
                <a:schemeClr val="bg1"/>
              </a:solidFill>
            </a:endParaRPr>
          </a:p>
        </p:txBody>
      </p:sp>
      <p:sp>
        <p:nvSpPr>
          <p:cNvPr id="3" name="Text Placeholder 2">
            <a:extLst>
              <a:ext uri="{FF2B5EF4-FFF2-40B4-BE49-F238E27FC236}">
                <a16:creationId xmlns:a16="http://schemas.microsoft.com/office/drawing/2014/main" id="{B2543885-0D16-2EA9-7922-C397A3C1404E}"/>
              </a:ext>
            </a:extLst>
          </p:cNvPr>
          <p:cNvSpPr>
            <a:spLocks noGrp="1"/>
          </p:cNvSpPr>
          <p:nvPr>
            <p:ph type="body" sz="quarter" idx="15"/>
          </p:nvPr>
        </p:nvSpPr>
        <p:spPr>
          <a:xfrm>
            <a:off x="610733" y="2451353"/>
            <a:ext cx="8542867" cy="503238"/>
          </a:xfrm>
        </p:spPr>
        <p:txBody>
          <a:bodyPr>
            <a:normAutofit/>
          </a:bodyPr>
          <a:lstStyle/>
          <a:p>
            <a:r>
              <a:rPr lang="en-US" dirty="0">
                <a:solidFill>
                  <a:schemeClr val="bg1"/>
                </a:solidFill>
              </a:rPr>
              <a:t>FRANCES DOYLE, CHLOE GOLDSMITH &amp; SAMUDRA RADHAKRISHNAN</a:t>
            </a:r>
          </a:p>
        </p:txBody>
      </p:sp>
      <p:pic>
        <p:nvPicPr>
          <p:cNvPr id="6" name="Picture 5">
            <a:extLst>
              <a:ext uri="{FF2B5EF4-FFF2-40B4-BE49-F238E27FC236}">
                <a16:creationId xmlns:a16="http://schemas.microsoft.com/office/drawing/2014/main" id="{B67A8416-ED8D-F5B7-A291-52DB0CF1C2D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695687" y="219141"/>
            <a:ext cx="2020823" cy="1200543"/>
          </a:xfrm>
          <a:prstGeom prst="rect">
            <a:avLst/>
          </a:prstGeom>
        </p:spPr>
      </p:pic>
      <p:pic>
        <p:nvPicPr>
          <p:cNvPr id="7" name="Picture 6">
            <a:extLst>
              <a:ext uri="{FF2B5EF4-FFF2-40B4-BE49-F238E27FC236}">
                <a16:creationId xmlns:a16="http://schemas.microsoft.com/office/drawing/2014/main" id="{14132D19-64D6-4750-E76D-FB64D8745B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1" y="2336800"/>
            <a:ext cx="228600" cy="1092200"/>
          </a:xfrm>
          <a:prstGeom prst="rect">
            <a:avLst/>
          </a:prstGeom>
        </p:spPr>
      </p:pic>
    </p:spTree>
    <p:extLst>
      <p:ext uri="{BB962C8B-B14F-4D97-AF65-F5344CB8AC3E}">
        <p14:creationId xmlns:p14="http://schemas.microsoft.com/office/powerpoint/2010/main" val="3381607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5CEEF-2661-D755-3BB9-4DBA8E4331A2}"/>
              </a:ext>
            </a:extLst>
          </p:cNvPr>
          <p:cNvSpPr>
            <a:spLocks noGrp="1"/>
          </p:cNvSpPr>
          <p:nvPr>
            <p:ph type="title"/>
          </p:nvPr>
        </p:nvSpPr>
        <p:spPr>
          <a:xfrm>
            <a:off x="364272" y="867806"/>
            <a:ext cx="10229385" cy="648000"/>
          </a:xfrm>
        </p:spPr>
        <p:txBody>
          <a:bodyPr>
            <a:normAutofit fontScale="90000"/>
          </a:bodyPr>
          <a:lstStyle/>
          <a:p>
            <a:r>
              <a:rPr lang="en-US" dirty="0"/>
              <a:t>Cohorts from infancy with children and their mothers</a:t>
            </a:r>
          </a:p>
        </p:txBody>
      </p:sp>
      <p:graphicFrame>
        <p:nvGraphicFramePr>
          <p:cNvPr id="5" name="Diagram 4">
            <a:extLst>
              <a:ext uri="{FF2B5EF4-FFF2-40B4-BE49-F238E27FC236}">
                <a16:creationId xmlns:a16="http://schemas.microsoft.com/office/drawing/2014/main" id="{E10A3DCE-6254-ED8B-A052-815BE729EE6E}"/>
              </a:ext>
            </a:extLst>
          </p:cNvPr>
          <p:cNvGraphicFramePr/>
          <p:nvPr/>
        </p:nvGraphicFramePr>
        <p:xfrm>
          <a:off x="2076605" y="1731999"/>
          <a:ext cx="6799766" cy="45481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01229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895" y="602402"/>
            <a:ext cx="8848299" cy="648000"/>
          </a:xfrm>
        </p:spPr>
        <p:txBody>
          <a:bodyPr>
            <a:noAutofit/>
          </a:bodyPr>
          <a:lstStyle/>
          <a:p>
            <a:r>
              <a:rPr lang="en-AU" sz="3600" dirty="0"/>
              <a:t>Background</a:t>
            </a:r>
          </a:p>
        </p:txBody>
      </p:sp>
      <p:sp>
        <p:nvSpPr>
          <p:cNvPr id="3" name="Content Placeholder 2"/>
          <p:cNvSpPr>
            <a:spLocks noGrp="1"/>
          </p:cNvSpPr>
          <p:nvPr>
            <p:ph idx="1"/>
          </p:nvPr>
        </p:nvSpPr>
        <p:spPr>
          <a:xfrm>
            <a:off x="544926" y="3429000"/>
            <a:ext cx="11462951" cy="3138055"/>
          </a:xfrm>
        </p:spPr>
        <p:txBody>
          <a:bodyPr>
            <a:normAutofit/>
          </a:bodyPr>
          <a:lstStyle/>
          <a:p>
            <a:pPr marL="285750" indent="-285750">
              <a:buFont typeface="Arial" panose="020B0604020202020204" pitchFamily="34" charset="0"/>
              <a:buChar char="•"/>
            </a:pPr>
            <a:r>
              <a:rPr lang="en-AU" sz="2200" dirty="0"/>
              <a:t>Anxiety disorders</a:t>
            </a:r>
          </a:p>
          <a:p>
            <a:pPr marL="1085850" lvl="1" indent="-285750">
              <a:buFont typeface="Arial" panose="020B0604020202020204" pitchFamily="34" charset="0"/>
              <a:buChar char="•"/>
            </a:pPr>
            <a:r>
              <a:rPr lang="en-AU" sz="2200" dirty="0"/>
              <a:t>Risk of negative outcomes across the lifespan, including: </a:t>
            </a:r>
          </a:p>
          <a:p>
            <a:pPr marL="1485900" lvl="2">
              <a:buFont typeface="Arial" panose="020B0604020202020204" pitchFamily="34" charset="0"/>
              <a:buChar char="•"/>
            </a:pPr>
            <a:r>
              <a:rPr lang="en-AU" sz="2200" dirty="0"/>
              <a:t>Impaired social relationships (Christina et al., 2021)</a:t>
            </a:r>
          </a:p>
          <a:p>
            <a:pPr marL="1485900" lvl="2">
              <a:buFont typeface="Arial" panose="020B0604020202020204" pitchFamily="34" charset="0"/>
              <a:buChar char="•"/>
            </a:pPr>
            <a:r>
              <a:rPr lang="en-AU" sz="2200" dirty="0"/>
              <a:t>Reduced academic engagement and performance (Goodsell et al., 2017)</a:t>
            </a:r>
          </a:p>
          <a:p>
            <a:pPr marL="1485900" lvl="2">
              <a:buFont typeface="Arial" panose="020B0604020202020204" pitchFamily="34" charset="0"/>
              <a:buChar char="•"/>
            </a:pPr>
            <a:r>
              <a:rPr lang="en-AU" sz="2200" dirty="0"/>
              <a:t>Poorer physical health (Copeland et al., 2014) </a:t>
            </a:r>
          </a:p>
          <a:p>
            <a:pPr marL="1485900" lvl="2">
              <a:buFont typeface="Arial" panose="020B0604020202020204" pitchFamily="34" charset="0"/>
              <a:buChar char="•"/>
            </a:pPr>
            <a:r>
              <a:rPr lang="en-AU" sz="2200" dirty="0"/>
              <a:t>Diminished quality of life (Dickson et al., 2024)</a:t>
            </a:r>
          </a:p>
          <a:p>
            <a:pPr marL="285750" indent="-285750">
              <a:buFont typeface="Arial" panose="020B0604020202020204" pitchFamily="34" charset="0"/>
              <a:buChar char="•"/>
            </a:pPr>
            <a:endParaRPr lang="en-AU" dirty="0"/>
          </a:p>
        </p:txBody>
      </p:sp>
      <p:sp>
        <p:nvSpPr>
          <p:cNvPr id="6" name="Text Placeholder 5"/>
          <p:cNvSpPr>
            <a:spLocks noGrp="1"/>
          </p:cNvSpPr>
          <p:nvPr>
            <p:ph type="body" sz="quarter" idx="15"/>
          </p:nvPr>
        </p:nvSpPr>
        <p:spPr>
          <a:xfrm>
            <a:off x="636895" y="1250402"/>
            <a:ext cx="8542867" cy="503238"/>
          </a:xfrm>
        </p:spPr>
        <p:txBody>
          <a:bodyPr/>
          <a:lstStyle/>
          <a:p>
            <a:endParaRPr lang="en-AU" dirty="0"/>
          </a:p>
        </p:txBody>
      </p:sp>
      <p:grpSp>
        <p:nvGrpSpPr>
          <p:cNvPr id="11" name="Group 10">
            <a:extLst>
              <a:ext uri="{FF2B5EF4-FFF2-40B4-BE49-F238E27FC236}">
                <a16:creationId xmlns:a16="http://schemas.microsoft.com/office/drawing/2014/main" id="{5B6ED527-5AE6-8C4B-0511-6BC9ECBF0DFA}"/>
              </a:ext>
            </a:extLst>
          </p:cNvPr>
          <p:cNvGrpSpPr/>
          <p:nvPr/>
        </p:nvGrpSpPr>
        <p:grpSpPr>
          <a:xfrm>
            <a:off x="2472608" y="1503718"/>
            <a:ext cx="5981328" cy="2430217"/>
            <a:chOff x="1729658" y="1502021"/>
            <a:chExt cx="5981328" cy="2430217"/>
          </a:xfrm>
        </p:grpSpPr>
        <p:pic>
          <p:nvPicPr>
            <p:cNvPr id="8" name="Graphic 7" descr="Children with solid fill">
              <a:extLst>
                <a:ext uri="{FF2B5EF4-FFF2-40B4-BE49-F238E27FC236}">
                  <a16:creationId xmlns:a16="http://schemas.microsoft.com/office/drawing/2014/main" id="{8191E320-F2CE-B3C9-FA0A-B109902B446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52183" y="1522685"/>
              <a:ext cx="2658803" cy="2409553"/>
            </a:xfrm>
            <a:prstGeom prst="rect">
              <a:avLst/>
            </a:prstGeom>
          </p:spPr>
        </p:pic>
        <p:pic>
          <p:nvPicPr>
            <p:cNvPr id="9" name="Graphic 8" descr="Children with solid fill">
              <a:extLst>
                <a:ext uri="{FF2B5EF4-FFF2-40B4-BE49-F238E27FC236}">
                  <a16:creationId xmlns:a16="http://schemas.microsoft.com/office/drawing/2014/main" id="{0AF9AF33-0415-9D31-9291-EAD10FDE386E}"/>
                </a:ext>
              </a:extLst>
            </p:cNvPr>
            <p:cNvPicPr>
              <a:picLocks noChangeAspect="1"/>
            </p:cNvPicPr>
            <p:nvPr/>
          </p:nvPicPr>
          <p:blipFill rotWithShape="1">
            <a:blip>
              <a:extLst>
                <a:ext uri="{96DAC541-7B7A-43D3-8B79-37D633B846F1}">
                  <asvg:svgBlip xmlns:asvg="http://schemas.microsoft.com/office/drawing/2016/SVG/main" r:embed="rId3"/>
                </a:ext>
              </a:extLst>
            </a:blip>
            <a:srcRect r="28919"/>
            <a:stretch/>
          </p:blipFill>
          <p:spPr>
            <a:xfrm>
              <a:off x="3410125" y="1522685"/>
              <a:ext cx="1889925" cy="2409553"/>
            </a:xfrm>
            <a:prstGeom prst="rect">
              <a:avLst/>
            </a:prstGeom>
          </p:spPr>
        </p:pic>
        <p:pic>
          <p:nvPicPr>
            <p:cNvPr id="10" name="Graphic 9" descr="Children with solid fill">
              <a:extLst>
                <a:ext uri="{FF2B5EF4-FFF2-40B4-BE49-F238E27FC236}">
                  <a16:creationId xmlns:a16="http://schemas.microsoft.com/office/drawing/2014/main" id="{70FA4B66-C359-8B7D-AA09-11DF89093CFF}"/>
                </a:ext>
              </a:extLst>
            </p:cNvPr>
            <p:cNvPicPr>
              <a:picLocks noChangeAspect="1"/>
            </p:cNvPicPr>
            <p:nvPr/>
          </p:nvPicPr>
          <p:blipFill rotWithShape="1">
            <a:blip>
              <a:extLst>
                <a:ext uri="{96DAC541-7B7A-43D3-8B79-37D633B846F1}">
                  <asvg:svgBlip xmlns:asvg="http://schemas.microsoft.com/office/drawing/2016/SVG/main" r:embed="rId4"/>
                </a:ext>
              </a:extLst>
            </a:blip>
            <a:srcRect l="71795"/>
            <a:stretch/>
          </p:blipFill>
          <p:spPr>
            <a:xfrm>
              <a:off x="6961072" y="1522685"/>
              <a:ext cx="749914" cy="2409553"/>
            </a:xfrm>
            <a:prstGeom prst="rect">
              <a:avLst/>
            </a:prstGeom>
          </p:spPr>
        </p:pic>
        <p:pic>
          <p:nvPicPr>
            <p:cNvPr id="4" name="Graphic 3" descr="Children with solid fill">
              <a:extLst>
                <a:ext uri="{FF2B5EF4-FFF2-40B4-BE49-F238E27FC236}">
                  <a16:creationId xmlns:a16="http://schemas.microsoft.com/office/drawing/2014/main" id="{D87506C4-5317-2ABE-D661-6B710F3350DE}"/>
                </a:ext>
              </a:extLst>
            </p:cNvPr>
            <p:cNvPicPr>
              <a:picLocks noChangeAspect="1"/>
            </p:cNvPicPr>
            <p:nvPr/>
          </p:nvPicPr>
          <p:blipFill rotWithShape="1">
            <a:blip>
              <a:extLst>
                <a:ext uri="{96DAC541-7B7A-43D3-8B79-37D633B846F1}">
                  <asvg:svgBlip xmlns:asvg="http://schemas.microsoft.com/office/drawing/2016/SVG/main" r:embed="rId3"/>
                </a:ext>
              </a:extLst>
            </a:blip>
            <a:srcRect r="28919"/>
            <a:stretch/>
          </p:blipFill>
          <p:spPr>
            <a:xfrm>
              <a:off x="1729658" y="1502021"/>
              <a:ext cx="1889925" cy="2409553"/>
            </a:xfrm>
            <a:prstGeom prst="rect">
              <a:avLst/>
            </a:prstGeom>
          </p:spPr>
        </p:pic>
      </p:grpSp>
    </p:spTree>
    <p:extLst>
      <p:ext uri="{BB962C8B-B14F-4D97-AF65-F5344CB8AC3E}">
        <p14:creationId xmlns:p14="http://schemas.microsoft.com/office/powerpoint/2010/main" val="3761637892"/>
      </p:ext>
    </p:extLst>
  </p:cSld>
  <p:clrMapOvr>
    <a:masterClrMapping/>
  </p:clrMapOvr>
  <mc:AlternateContent xmlns:mc="http://schemas.openxmlformats.org/markup-compatibility/2006" xmlns:p14="http://schemas.microsoft.com/office/powerpoint/2010/main">
    <mc:Choice Requires="p14">
      <p:transition spd="slow" p14:dur="2000" advTm="167166"/>
    </mc:Choice>
    <mc:Fallback xmlns="">
      <p:transition spd="slow" advTm="16716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7FA15-BB8E-F97E-F5DE-2FE165E1CF18}"/>
              </a:ext>
            </a:extLst>
          </p:cNvPr>
          <p:cNvSpPr>
            <a:spLocks noGrp="1"/>
          </p:cNvSpPr>
          <p:nvPr>
            <p:ph type="title"/>
          </p:nvPr>
        </p:nvSpPr>
        <p:spPr>
          <a:xfrm>
            <a:off x="609600" y="488672"/>
            <a:ext cx="8544000" cy="648000"/>
          </a:xfrm>
        </p:spPr>
        <p:txBody>
          <a:bodyPr anchor="t">
            <a:normAutofit/>
          </a:bodyPr>
          <a:lstStyle/>
          <a:p>
            <a:r>
              <a:rPr lang="en-US" dirty="0"/>
              <a:t>Background</a:t>
            </a:r>
          </a:p>
        </p:txBody>
      </p:sp>
      <p:sp>
        <p:nvSpPr>
          <p:cNvPr id="10" name="Text Placeholder 3">
            <a:extLst>
              <a:ext uri="{FF2B5EF4-FFF2-40B4-BE49-F238E27FC236}">
                <a16:creationId xmlns:a16="http://schemas.microsoft.com/office/drawing/2014/main" id="{BC4FF964-B42C-DD8B-AAC9-CD8789E43EF7}"/>
              </a:ext>
            </a:extLst>
          </p:cNvPr>
          <p:cNvSpPr>
            <a:spLocks noGrp="1"/>
          </p:cNvSpPr>
          <p:nvPr>
            <p:ph type="body" sz="quarter" idx="15"/>
          </p:nvPr>
        </p:nvSpPr>
        <p:spPr>
          <a:xfrm>
            <a:off x="623392" y="1079753"/>
            <a:ext cx="8542867" cy="503238"/>
          </a:xfrm>
        </p:spPr>
        <p:txBody>
          <a:bodyPr/>
          <a:lstStyle/>
          <a:p>
            <a:endParaRPr lang="en-US"/>
          </a:p>
        </p:txBody>
      </p:sp>
      <p:graphicFrame>
        <p:nvGraphicFramePr>
          <p:cNvPr id="6" name="Content Placeholder 2">
            <a:extLst>
              <a:ext uri="{FF2B5EF4-FFF2-40B4-BE49-F238E27FC236}">
                <a16:creationId xmlns:a16="http://schemas.microsoft.com/office/drawing/2014/main" id="{B3027FA4-7BA8-846F-26C3-F56A7ACC0A90}"/>
              </a:ext>
            </a:extLst>
          </p:cNvPr>
          <p:cNvGraphicFramePr>
            <a:graphicFrameLocks noGrp="1"/>
          </p:cNvGraphicFramePr>
          <p:nvPr>
            <p:ph idx="1"/>
            <p:extLst>
              <p:ext uri="{D42A27DB-BD31-4B8C-83A1-F6EECF244321}">
                <p14:modId xmlns:p14="http://schemas.microsoft.com/office/powerpoint/2010/main" val="4093225549"/>
              </p:ext>
            </p:extLst>
          </p:nvPr>
        </p:nvGraphicFramePr>
        <p:xfrm>
          <a:off x="609600" y="1898184"/>
          <a:ext cx="10972800" cy="42279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09033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37294-D3A7-5D87-7930-BF2F54E6F7DE}"/>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D5CB4F9B-2262-9193-FF35-B90FD7F2C59F}"/>
              </a:ext>
            </a:extLst>
          </p:cNvPr>
          <p:cNvSpPr>
            <a:spLocks noGrp="1"/>
          </p:cNvSpPr>
          <p:nvPr>
            <p:ph idx="1"/>
          </p:nvPr>
        </p:nvSpPr>
        <p:spPr>
          <a:xfrm>
            <a:off x="609600" y="2019300"/>
            <a:ext cx="10972800" cy="4350028"/>
          </a:xfrm>
        </p:spPr>
        <p:txBody>
          <a:bodyPr>
            <a:normAutofit lnSpcReduction="10000"/>
          </a:bodyPr>
          <a:lstStyle/>
          <a:p>
            <a:endParaRPr lang="en-AU" b="1" dirty="0"/>
          </a:p>
          <a:p>
            <a:endParaRPr lang="en-AU" b="1" dirty="0"/>
          </a:p>
          <a:p>
            <a:endParaRPr lang="en-AU" b="1" dirty="0"/>
          </a:p>
          <a:p>
            <a:endParaRPr lang="en-AU" b="1" dirty="0"/>
          </a:p>
          <a:p>
            <a:endParaRPr lang="en-AU" b="1" dirty="0"/>
          </a:p>
          <a:p>
            <a:endParaRPr lang="en-AU" b="1" dirty="0"/>
          </a:p>
          <a:p>
            <a:endParaRPr lang="en-AU" b="1" dirty="0"/>
          </a:p>
          <a:p>
            <a:endParaRPr lang="en-AU" b="1" dirty="0"/>
          </a:p>
          <a:p>
            <a:endParaRPr lang="en-AU" b="1" dirty="0"/>
          </a:p>
          <a:p>
            <a:endParaRPr lang="en-AU" b="1" dirty="0"/>
          </a:p>
          <a:p>
            <a:endParaRPr lang="en-AU" b="1" dirty="0"/>
          </a:p>
          <a:p>
            <a:r>
              <a:rPr lang="en-AU" b="1" dirty="0">
                <a:solidFill>
                  <a:schemeClr val="accent1"/>
                </a:solidFill>
              </a:rPr>
              <a:t>Aim</a:t>
            </a:r>
            <a:r>
              <a:rPr lang="en-AU" dirty="0">
                <a:solidFill>
                  <a:schemeClr val="accent1"/>
                </a:solidFill>
              </a:rPr>
              <a:t>: </a:t>
            </a:r>
            <a:r>
              <a:rPr lang="en-AU" dirty="0"/>
              <a:t>To investigate whether infant attention bias to threat was longitudinally associated with </a:t>
            </a:r>
            <a:br>
              <a:rPr lang="en-AU" dirty="0"/>
            </a:br>
            <a:r>
              <a:rPr lang="en-AU" dirty="0"/>
              <a:t>childhood anxiety symptoms, and whether this relationship was moderated by </a:t>
            </a:r>
            <a:br>
              <a:rPr lang="en-AU" dirty="0"/>
            </a:br>
            <a:r>
              <a:rPr lang="en-AU" dirty="0"/>
              <a:t>temperamental negative affect.</a:t>
            </a:r>
            <a:endParaRPr lang="en-US" dirty="0"/>
          </a:p>
        </p:txBody>
      </p:sp>
      <p:sp>
        <p:nvSpPr>
          <p:cNvPr id="4" name="Text Placeholder 3">
            <a:extLst>
              <a:ext uri="{FF2B5EF4-FFF2-40B4-BE49-F238E27FC236}">
                <a16:creationId xmlns:a16="http://schemas.microsoft.com/office/drawing/2014/main" id="{7BAED2DE-B8F6-CB32-185B-F7B07959974B}"/>
              </a:ext>
            </a:extLst>
          </p:cNvPr>
          <p:cNvSpPr>
            <a:spLocks noGrp="1"/>
          </p:cNvSpPr>
          <p:nvPr>
            <p:ph type="body" sz="quarter" idx="15"/>
          </p:nvPr>
        </p:nvSpPr>
        <p:spPr/>
        <p:txBody>
          <a:bodyPr/>
          <a:lstStyle/>
          <a:p>
            <a:endParaRPr lang="en-US" dirty="0"/>
          </a:p>
        </p:txBody>
      </p:sp>
      <p:pic>
        <p:nvPicPr>
          <p:cNvPr id="5" name="Picture 4" descr="A diagram of a model&#10;&#10;AI-generated content may be incorrect.">
            <a:extLst>
              <a:ext uri="{FF2B5EF4-FFF2-40B4-BE49-F238E27FC236}">
                <a16:creationId xmlns:a16="http://schemas.microsoft.com/office/drawing/2014/main" id="{44B8E3EF-4287-2570-7580-21A9F7BEF94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698" t="11557" r="3193" b="9297"/>
          <a:stretch>
            <a:fillRect/>
          </a:stretch>
        </p:blipFill>
        <p:spPr bwMode="auto">
          <a:xfrm>
            <a:off x="2926727" y="1739264"/>
            <a:ext cx="5980418" cy="359473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81566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B533A-9F28-0373-02EE-8CB5D2568D2C}"/>
              </a:ext>
            </a:extLst>
          </p:cNvPr>
          <p:cNvSpPr>
            <a:spLocks noGrp="1"/>
          </p:cNvSpPr>
          <p:nvPr>
            <p:ph type="title"/>
          </p:nvPr>
        </p:nvSpPr>
        <p:spPr/>
        <p:txBody>
          <a:bodyPr/>
          <a:lstStyle/>
          <a:p>
            <a:r>
              <a:rPr lang="en-US" dirty="0"/>
              <a:t>Method</a:t>
            </a:r>
          </a:p>
        </p:txBody>
      </p:sp>
      <p:sp>
        <p:nvSpPr>
          <p:cNvPr id="3" name="Content Placeholder 2">
            <a:extLst>
              <a:ext uri="{FF2B5EF4-FFF2-40B4-BE49-F238E27FC236}">
                <a16:creationId xmlns:a16="http://schemas.microsoft.com/office/drawing/2014/main" id="{B1DB1741-3C2D-BFA8-7DAD-E9204961020D}"/>
              </a:ext>
            </a:extLst>
          </p:cNvPr>
          <p:cNvSpPr>
            <a:spLocks noGrp="1"/>
          </p:cNvSpPr>
          <p:nvPr>
            <p:ph idx="1"/>
          </p:nvPr>
        </p:nvSpPr>
        <p:spPr>
          <a:xfrm>
            <a:off x="0" y="1837574"/>
            <a:ext cx="5959929" cy="4109041"/>
          </a:xfrm>
        </p:spPr>
        <p:txBody>
          <a:bodyPr>
            <a:noAutofit/>
          </a:bodyPr>
          <a:lstStyle/>
          <a:p>
            <a:pPr marL="1085850" lvl="1" indent="-285750">
              <a:buFont typeface="Arial" panose="020B0604020202020204" pitchFamily="34" charset="0"/>
              <a:buChar char="•"/>
            </a:pPr>
            <a:r>
              <a:rPr lang="en-AU" sz="1800" dirty="0"/>
              <a:t>94 mother-infant dyads</a:t>
            </a:r>
            <a:endParaRPr lang="en-AU" sz="1800" b="1" dirty="0"/>
          </a:p>
          <a:p>
            <a:pPr marL="1485900" lvl="2">
              <a:buFont typeface="Arial" panose="020B0604020202020204" pitchFamily="34" charset="0"/>
              <a:buChar char="•"/>
            </a:pPr>
            <a:r>
              <a:rPr lang="en-AU" sz="1800" b="1" dirty="0"/>
              <a:t>Mother age at baseline: </a:t>
            </a:r>
            <a:r>
              <a:rPr lang="en-AU" sz="1800" dirty="0"/>
              <a:t>19.53 to 43.46 years </a:t>
            </a:r>
            <a:r>
              <a:rPr lang="en-GB" sz="1800" dirty="0"/>
              <a:t>(</a:t>
            </a:r>
            <a:r>
              <a:rPr lang="en-GB" sz="1800" i="1" dirty="0"/>
              <a:t>M</a:t>
            </a:r>
            <a:r>
              <a:rPr lang="en-GB" sz="1800" dirty="0"/>
              <a:t> = 32.39 years, </a:t>
            </a:r>
            <a:r>
              <a:rPr lang="en-GB" sz="1800" i="1" dirty="0"/>
              <a:t>SD</a:t>
            </a:r>
            <a:r>
              <a:rPr lang="en-GB" sz="1800" dirty="0"/>
              <a:t> = 4.48)</a:t>
            </a:r>
            <a:r>
              <a:rPr lang="en-AU" sz="1800" dirty="0"/>
              <a:t> </a:t>
            </a:r>
            <a:br>
              <a:rPr lang="en-AU" sz="1800" dirty="0"/>
            </a:br>
            <a:endParaRPr lang="en-AU" sz="1800" dirty="0"/>
          </a:p>
          <a:p>
            <a:pPr marL="1485900" lvl="2">
              <a:buFont typeface="Arial" panose="020B0604020202020204" pitchFamily="34" charset="0"/>
              <a:buChar char="•"/>
            </a:pPr>
            <a:r>
              <a:rPr lang="en-AU" sz="1800" b="1" dirty="0"/>
              <a:t>Infant age at baseline</a:t>
            </a:r>
            <a:r>
              <a:rPr lang="en-AU" sz="1800" dirty="0"/>
              <a:t>: 3.45 to 13.14 months (</a:t>
            </a:r>
            <a:r>
              <a:rPr lang="en-AU" sz="1800" i="1" dirty="0"/>
              <a:t>M</a:t>
            </a:r>
            <a:r>
              <a:rPr lang="en-AU" sz="1800" dirty="0"/>
              <a:t> = 7.91, </a:t>
            </a:r>
            <a:r>
              <a:rPr lang="en-AU" sz="1800" i="1" dirty="0"/>
              <a:t>SD</a:t>
            </a:r>
            <a:r>
              <a:rPr lang="en-AU" sz="1800" dirty="0"/>
              <a:t> = 3.34; 50 female)</a:t>
            </a:r>
            <a:br>
              <a:rPr lang="en-AU" sz="1800" dirty="0"/>
            </a:br>
            <a:endParaRPr lang="en-AU" sz="1800" dirty="0"/>
          </a:p>
          <a:p>
            <a:pPr marL="1485900" lvl="2">
              <a:buFont typeface="Arial" panose="020B0604020202020204" pitchFamily="34" charset="0"/>
              <a:buChar char="•"/>
            </a:pPr>
            <a:r>
              <a:rPr lang="en-AU" sz="1800" dirty="0"/>
              <a:t>18.2% of the sample were living in areas classified within the lowest two deciles, indicating greater disadvantage.</a:t>
            </a:r>
          </a:p>
        </p:txBody>
      </p:sp>
      <p:sp>
        <p:nvSpPr>
          <p:cNvPr id="4" name="Text Placeholder 3">
            <a:extLst>
              <a:ext uri="{FF2B5EF4-FFF2-40B4-BE49-F238E27FC236}">
                <a16:creationId xmlns:a16="http://schemas.microsoft.com/office/drawing/2014/main" id="{09308035-4407-88E4-D591-01F12A8FB1CA}"/>
              </a:ext>
            </a:extLst>
          </p:cNvPr>
          <p:cNvSpPr>
            <a:spLocks noGrp="1"/>
          </p:cNvSpPr>
          <p:nvPr>
            <p:ph type="body" sz="quarter" idx="15"/>
          </p:nvPr>
        </p:nvSpPr>
        <p:spPr/>
        <p:txBody>
          <a:bodyPr/>
          <a:lstStyle/>
          <a:p>
            <a:r>
              <a:rPr lang="en-US" dirty="0"/>
              <a:t>Participants</a:t>
            </a:r>
          </a:p>
        </p:txBody>
      </p:sp>
      <p:graphicFrame>
        <p:nvGraphicFramePr>
          <p:cNvPr id="5" name="Chart 4">
            <a:extLst>
              <a:ext uri="{FF2B5EF4-FFF2-40B4-BE49-F238E27FC236}">
                <a16:creationId xmlns:a16="http://schemas.microsoft.com/office/drawing/2014/main" id="{CD738315-0031-A2A0-FA95-3B895395FA74}"/>
              </a:ext>
            </a:extLst>
          </p:cNvPr>
          <p:cNvGraphicFramePr>
            <a:graphicFrameLocks/>
          </p:cNvGraphicFramePr>
          <p:nvPr>
            <p:extLst>
              <p:ext uri="{D42A27DB-BD31-4B8C-83A1-F6EECF244321}">
                <p14:modId xmlns:p14="http://schemas.microsoft.com/office/powerpoint/2010/main" val="20659162"/>
              </p:ext>
            </p:extLst>
          </p:nvPr>
        </p:nvGraphicFramePr>
        <p:xfrm>
          <a:off x="4180115" y="2031272"/>
          <a:ext cx="9249504" cy="41090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83988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A42AE-38FF-E365-4F1F-0E74B66596F8}"/>
              </a:ext>
            </a:extLst>
          </p:cNvPr>
          <p:cNvSpPr>
            <a:spLocks noGrp="1"/>
          </p:cNvSpPr>
          <p:nvPr>
            <p:ph type="title"/>
          </p:nvPr>
        </p:nvSpPr>
        <p:spPr/>
        <p:txBody>
          <a:bodyPr/>
          <a:lstStyle/>
          <a:p>
            <a:r>
              <a:rPr lang="en-US" dirty="0"/>
              <a:t>Method</a:t>
            </a:r>
          </a:p>
        </p:txBody>
      </p:sp>
      <p:graphicFrame>
        <p:nvGraphicFramePr>
          <p:cNvPr id="5" name="Content Placeholder 4">
            <a:extLst>
              <a:ext uri="{FF2B5EF4-FFF2-40B4-BE49-F238E27FC236}">
                <a16:creationId xmlns:a16="http://schemas.microsoft.com/office/drawing/2014/main" id="{7D1A3162-7485-C7E7-1B67-2CF79D46132B}"/>
              </a:ext>
            </a:extLst>
          </p:cNvPr>
          <p:cNvGraphicFramePr>
            <a:graphicFrameLocks noGrp="1"/>
          </p:cNvGraphicFramePr>
          <p:nvPr>
            <p:ph idx="1"/>
            <p:extLst>
              <p:ext uri="{D42A27DB-BD31-4B8C-83A1-F6EECF244321}">
                <p14:modId xmlns:p14="http://schemas.microsoft.com/office/powerpoint/2010/main" val="1985681816"/>
              </p:ext>
            </p:extLst>
          </p:nvPr>
        </p:nvGraphicFramePr>
        <p:xfrm>
          <a:off x="609600" y="1898650"/>
          <a:ext cx="10972800" cy="42275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Placeholder 3">
            <a:extLst>
              <a:ext uri="{FF2B5EF4-FFF2-40B4-BE49-F238E27FC236}">
                <a16:creationId xmlns:a16="http://schemas.microsoft.com/office/drawing/2014/main" id="{FD6C19C1-78D4-68E2-AFED-132F7B83927B}"/>
              </a:ext>
            </a:extLst>
          </p:cNvPr>
          <p:cNvSpPr>
            <a:spLocks noGrp="1"/>
          </p:cNvSpPr>
          <p:nvPr>
            <p:ph type="body" sz="quarter" idx="15"/>
          </p:nvPr>
        </p:nvSpPr>
        <p:spPr/>
        <p:txBody>
          <a:bodyPr/>
          <a:lstStyle/>
          <a:p>
            <a:r>
              <a:rPr lang="en-US" dirty="0"/>
              <a:t>Measures &amp; Procedure</a:t>
            </a:r>
          </a:p>
        </p:txBody>
      </p:sp>
    </p:spTree>
    <p:extLst>
      <p:ext uri="{BB962C8B-B14F-4D97-AF65-F5344CB8AC3E}">
        <p14:creationId xmlns:p14="http://schemas.microsoft.com/office/powerpoint/2010/main" val="2008004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6C1AC-4180-D217-B4C7-90A80EFAA5CB}"/>
              </a:ext>
            </a:extLst>
          </p:cNvPr>
          <p:cNvSpPr>
            <a:spLocks noGrp="1"/>
          </p:cNvSpPr>
          <p:nvPr>
            <p:ph type="title"/>
          </p:nvPr>
        </p:nvSpPr>
        <p:spPr/>
        <p:txBody>
          <a:bodyPr/>
          <a:lstStyle/>
          <a:p>
            <a:r>
              <a:rPr lang="en-US" dirty="0"/>
              <a:t>Method</a:t>
            </a:r>
          </a:p>
        </p:txBody>
      </p:sp>
      <p:sp>
        <p:nvSpPr>
          <p:cNvPr id="4" name="Text Placeholder 3">
            <a:extLst>
              <a:ext uri="{FF2B5EF4-FFF2-40B4-BE49-F238E27FC236}">
                <a16:creationId xmlns:a16="http://schemas.microsoft.com/office/drawing/2014/main" id="{F9C17B8D-6A02-4F77-958D-2218277BEA91}"/>
              </a:ext>
            </a:extLst>
          </p:cNvPr>
          <p:cNvSpPr>
            <a:spLocks noGrp="1"/>
          </p:cNvSpPr>
          <p:nvPr>
            <p:ph type="body" sz="quarter" idx="15"/>
          </p:nvPr>
        </p:nvSpPr>
        <p:spPr/>
        <p:txBody>
          <a:bodyPr/>
          <a:lstStyle/>
          <a:p>
            <a:r>
              <a:rPr lang="en-GB" dirty="0"/>
              <a:t>the Baby Dot Probe Task</a:t>
            </a:r>
            <a:r>
              <a:rPr lang="en-US" dirty="0"/>
              <a:t> (Perez-Edgar et al., 2017)</a:t>
            </a:r>
            <a:endParaRPr lang="en-GB" dirty="0"/>
          </a:p>
        </p:txBody>
      </p:sp>
      <p:pic>
        <p:nvPicPr>
          <p:cNvPr id="5" name="Content Placeholder 4" descr="A person's face on a white rectangular object&#10;&#10;AI-generated content may be incorrect.">
            <a:extLst>
              <a:ext uri="{FF2B5EF4-FFF2-40B4-BE49-F238E27FC236}">
                <a16:creationId xmlns:a16="http://schemas.microsoft.com/office/drawing/2014/main" id="{AB8A514C-B632-7BEA-00F0-0175BFFC984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r="47810"/>
          <a:stretch>
            <a:fillRect/>
          </a:stretch>
        </p:blipFill>
        <p:spPr>
          <a:xfrm>
            <a:off x="2269672" y="1762577"/>
            <a:ext cx="6379028" cy="4508777"/>
          </a:xfrm>
          <a:prstGeom prst="rect">
            <a:avLst/>
          </a:prstGeom>
        </p:spPr>
      </p:pic>
      <p:sp>
        <p:nvSpPr>
          <p:cNvPr id="6" name="Rectangle 5">
            <a:extLst>
              <a:ext uri="{FF2B5EF4-FFF2-40B4-BE49-F238E27FC236}">
                <a16:creationId xmlns:a16="http://schemas.microsoft.com/office/drawing/2014/main" id="{DF6A0671-BBEF-29D7-D6A3-A4CB8E6287C7}"/>
              </a:ext>
            </a:extLst>
          </p:cNvPr>
          <p:cNvSpPr/>
          <p:nvPr/>
        </p:nvSpPr>
        <p:spPr>
          <a:xfrm>
            <a:off x="8115515" y="2303506"/>
            <a:ext cx="1440873" cy="817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8131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6BEC3-AEDA-4830-E295-2C067E466D09}"/>
              </a:ext>
            </a:extLst>
          </p:cNvPr>
          <p:cNvSpPr>
            <a:spLocks noGrp="1"/>
          </p:cNvSpPr>
          <p:nvPr>
            <p:ph type="title"/>
          </p:nvPr>
        </p:nvSpPr>
        <p:spPr/>
        <p:txBody>
          <a:bodyPr/>
          <a:lstStyle/>
          <a:p>
            <a:r>
              <a:rPr lang="en-US" dirty="0"/>
              <a:t>Results</a:t>
            </a:r>
          </a:p>
        </p:txBody>
      </p:sp>
      <p:sp>
        <p:nvSpPr>
          <p:cNvPr id="3" name="Rectangle 2">
            <a:extLst>
              <a:ext uri="{FF2B5EF4-FFF2-40B4-BE49-F238E27FC236}">
                <a16:creationId xmlns:a16="http://schemas.microsoft.com/office/drawing/2014/main" id="{72370414-ADA3-7F76-61F4-F71A3E4CCBCD}"/>
              </a:ext>
            </a:extLst>
          </p:cNvPr>
          <p:cNvSpPr/>
          <p:nvPr/>
        </p:nvSpPr>
        <p:spPr>
          <a:xfrm>
            <a:off x="10390909" y="5708073"/>
            <a:ext cx="1440873" cy="817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graphicFrame>
            <p:nvGraphicFramePr>
              <p:cNvPr id="5" name="Content Placeholder 4">
                <a:extLst>
                  <a:ext uri="{FF2B5EF4-FFF2-40B4-BE49-F238E27FC236}">
                    <a16:creationId xmlns:a16="http://schemas.microsoft.com/office/drawing/2014/main" id="{1F3D3ECF-7BC9-F3E6-A7A5-961ADE63F9BA}"/>
                  </a:ext>
                </a:extLst>
              </p:cNvPr>
              <p:cNvGraphicFramePr>
                <a:graphicFrameLocks noGrp="1"/>
              </p:cNvGraphicFramePr>
              <p:nvPr>
                <p:ph idx="1"/>
                <p:extLst>
                  <p:ext uri="{D42A27DB-BD31-4B8C-83A1-F6EECF244321}">
                    <p14:modId xmlns:p14="http://schemas.microsoft.com/office/powerpoint/2010/main" val="1808709530"/>
                  </p:ext>
                </p:extLst>
              </p:nvPr>
            </p:nvGraphicFramePr>
            <p:xfrm>
              <a:off x="742887" y="1839192"/>
              <a:ext cx="10950349" cy="4306824"/>
            </p:xfrm>
            <a:graphic>
              <a:graphicData uri="http://schemas.openxmlformats.org/drawingml/2006/table">
                <a:tbl>
                  <a:tblPr firstRow="1" firstCol="1" bandRow="1">
                    <a:tableStyleId>{5C22544A-7EE6-4342-B048-85BDC9FD1C3A}</a:tableStyleId>
                  </a:tblPr>
                  <a:tblGrid>
                    <a:gridCol w="4113975">
                      <a:extLst>
                        <a:ext uri="{9D8B030D-6E8A-4147-A177-3AD203B41FA5}">
                          <a16:colId xmlns:a16="http://schemas.microsoft.com/office/drawing/2014/main" val="3836835040"/>
                        </a:ext>
                      </a:extLst>
                    </a:gridCol>
                    <a:gridCol w="1631215">
                      <a:extLst>
                        <a:ext uri="{9D8B030D-6E8A-4147-A177-3AD203B41FA5}">
                          <a16:colId xmlns:a16="http://schemas.microsoft.com/office/drawing/2014/main" val="3847530373"/>
                        </a:ext>
                      </a:extLst>
                    </a:gridCol>
                    <a:gridCol w="1034941">
                      <a:extLst>
                        <a:ext uri="{9D8B030D-6E8A-4147-A177-3AD203B41FA5}">
                          <a16:colId xmlns:a16="http://schemas.microsoft.com/office/drawing/2014/main" val="2958743355"/>
                        </a:ext>
                      </a:extLst>
                    </a:gridCol>
                    <a:gridCol w="1246909">
                      <a:extLst>
                        <a:ext uri="{9D8B030D-6E8A-4147-A177-3AD203B41FA5}">
                          <a16:colId xmlns:a16="http://schemas.microsoft.com/office/drawing/2014/main" val="3916620223"/>
                        </a:ext>
                      </a:extLst>
                    </a:gridCol>
                    <a:gridCol w="1676400">
                      <a:extLst>
                        <a:ext uri="{9D8B030D-6E8A-4147-A177-3AD203B41FA5}">
                          <a16:colId xmlns:a16="http://schemas.microsoft.com/office/drawing/2014/main" val="2360342817"/>
                        </a:ext>
                      </a:extLst>
                    </a:gridCol>
                    <a:gridCol w="1246909">
                      <a:extLst>
                        <a:ext uri="{9D8B030D-6E8A-4147-A177-3AD203B41FA5}">
                          <a16:colId xmlns:a16="http://schemas.microsoft.com/office/drawing/2014/main" val="3681145733"/>
                        </a:ext>
                      </a:extLst>
                    </a:gridCol>
                  </a:tblGrid>
                  <a:tr h="273738">
                    <a:tc>
                      <a:txBody>
                        <a:bodyPr/>
                        <a:lstStyle/>
                        <a:p>
                          <a:pPr>
                            <a:lnSpc>
                              <a:spcPct val="150000"/>
                            </a:lnSpc>
                            <a:spcAft>
                              <a:spcPts val="800"/>
                            </a:spcAft>
                            <a:buNone/>
                          </a:pPr>
                          <a:r>
                            <a:rPr lang="en-AU" sz="1600" dirty="0">
                              <a:effectLst/>
                            </a:rPr>
                            <a:t>Step</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B (SE B)</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sym typeface="Symbol" pitchFamily="2" charset="2"/>
                            </a:rPr>
                            <a:t></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t</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R</a:t>
                          </a:r>
                          <a:r>
                            <a:rPr lang="en-AU" sz="1600" baseline="30000">
                              <a:effectLst/>
                            </a:rPr>
                            <a:t>2</a:t>
                          </a:r>
                          <a:r>
                            <a:rPr lang="en-AU" sz="1600">
                              <a:effectLst/>
                            </a:rPr>
                            <a:t> (Adj. R</a:t>
                          </a:r>
                          <a:r>
                            <a:rPr lang="en-AU" sz="1600" baseline="30000">
                              <a:effectLst/>
                            </a:rPr>
                            <a:t>2</a:t>
                          </a:r>
                          <a:r>
                            <a:rPr lang="en-AU" sz="1600">
                              <a:effectLst/>
                            </a:rPr>
                            <a:t>)</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∆R</a:t>
                          </a:r>
                          <a:r>
                            <a:rPr lang="en-AU" sz="1600" baseline="30000" dirty="0">
                              <a:effectLst/>
                            </a:rPr>
                            <a:t>2</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4721775"/>
                      </a:ext>
                    </a:extLst>
                  </a:tr>
                  <a:tr h="273738">
                    <a:tc>
                      <a:txBody>
                        <a:bodyPr/>
                        <a:lstStyle/>
                        <a:p>
                          <a:pPr>
                            <a:lnSpc>
                              <a:spcPct val="150000"/>
                            </a:lnSpc>
                            <a:spcAft>
                              <a:spcPts val="800"/>
                            </a:spcAft>
                            <a:buNone/>
                          </a:pPr>
                          <a:r>
                            <a:rPr lang="en-AU" sz="1600">
                              <a:effectLst/>
                            </a:rPr>
                            <a:t>Step 1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.056 (.047)</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.056*</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9659715"/>
                      </a:ext>
                    </a:extLst>
                  </a:tr>
                  <a:tr h="273738">
                    <a:tc>
                      <a:txBody>
                        <a:bodyPr/>
                        <a:lstStyle/>
                        <a:p>
                          <a:pPr>
                            <a:lnSpc>
                              <a:spcPct val="150000"/>
                            </a:lnSpc>
                            <a:spcAft>
                              <a:spcPts val="800"/>
                            </a:spcAft>
                            <a:buNone/>
                          </a:pPr>
                          <a:r>
                            <a:rPr lang="en-AU" sz="1600" dirty="0">
                              <a:effectLst/>
                            </a:rPr>
                            <a:t>   Infant age</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0.10 (0.04)</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.24*</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2.42</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68331383"/>
                      </a:ext>
                    </a:extLst>
                  </a:tr>
                  <a:tr h="273738">
                    <a:tc>
                      <a:txBody>
                        <a:bodyPr/>
                        <a:lstStyle/>
                        <a:p>
                          <a:pPr>
                            <a:lnSpc>
                              <a:spcPct val="150000"/>
                            </a:lnSpc>
                            <a:spcAft>
                              <a:spcPts val="800"/>
                            </a:spcAft>
                            <a:buNone/>
                          </a:pPr>
                          <a:r>
                            <a:rPr lang="en-AU" sz="1600">
                              <a:effectLst/>
                            </a:rPr>
                            <a:t>Step 2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.171 (.138)</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.115**</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53813"/>
                      </a:ext>
                    </a:extLst>
                  </a:tr>
                  <a:tr h="273738">
                    <a:tc>
                      <a:txBody>
                        <a:bodyPr/>
                        <a:lstStyle/>
                        <a:p>
                          <a:pPr>
                            <a:lnSpc>
                              <a:spcPct val="150000"/>
                            </a:lnSpc>
                            <a:spcAft>
                              <a:spcPts val="800"/>
                            </a:spcAft>
                            <a:buNone/>
                          </a:pPr>
                          <a:r>
                            <a:rPr lang="en-AU" sz="1600" dirty="0">
                              <a:effectLst/>
                            </a:rPr>
                            <a:t>   Infant age</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0.06 (0.05)</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.12</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1.25</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0053341"/>
                      </a:ext>
                    </a:extLst>
                  </a:tr>
                  <a:tr h="273738">
                    <a:tc>
                      <a:txBody>
                        <a:bodyPr/>
                        <a:lstStyle/>
                        <a:p>
                          <a:pPr>
                            <a:lnSpc>
                              <a:spcPct val="150000"/>
                            </a:lnSpc>
                            <a:spcAft>
                              <a:spcPts val="800"/>
                            </a:spcAft>
                            <a:buNone/>
                          </a:pPr>
                          <a:r>
                            <a:rPr lang="en-AU" sz="1600" dirty="0">
                              <a:effectLst/>
                            </a:rPr>
                            <a:t>   Negative affect </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0.45 (0.14)</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.37**</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3.12</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58007235"/>
                      </a:ext>
                    </a:extLst>
                  </a:tr>
                  <a:tr h="273738">
                    <a:tc>
                      <a:txBody>
                        <a:bodyPr/>
                        <a:lstStyle/>
                        <a:p>
                          <a:pPr marL="0" marR="0" lvl="0" indent="0" algn="l" defTabSz="914400" rtl="0" eaLnBrk="1" fontAlgn="auto" latinLnBrk="0" hangingPunct="1">
                            <a:lnSpc>
                              <a:spcPct val="150000"/>
                            </a:lnSpc>
                            <a:spcBef>
                              <a:spcPts val="0"/>
                            </a:spcBef>
                            <a:spcAft>
                              <a:spcPts val="800"/>
                            </a:spcAft>
                            <a:buClrTx/>
                            <a:buSzTx/>
                            <a:buFontTx/>
                            <a:buNone/>
                            <a:tabLst/>
                            <a:defRPr/>
                          </a:pPr>
                          <a:r>
                            <a:rPr lang="en-AU" sz="1600" dirty="0">
                              <a:effectLst/>
                            </a:rPr>
                            <a:t>   Attentional engagement to threat</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1.42 (0.66)</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.23*</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2.14</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33193213"/>
                      </a:ext>
                    </a:extLst>
                  </a:tr>
                  <a:tr h="273738">
                    <a:tc>
                      <a:txBody>
                        <a:bodyPr/>
                        <a:lstStyle/>
                        <a:p>
                          <a:pPr>
                            <a:lnSpc>
                              <a:spcPct val="150000"/>
                            </a:lnSpc>
                            <a:spcAft>
                              <a:spcPts val="800"/>
                            </a:spcAft>
                            <a:buNone/>
                          </a:pPr>
                          <a:r>
                            <a:rPr lang="en-AU" sz="1600">
                              <a:effectLst/>
                            </a:rPr>
                            <a:t>Step 3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.177 (.133)</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.006</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9816983"/>
                      </a:ext>
                    </a:extLst>
                  </a:tr>
                  <a:tr h="273738">
                    <a:tc>
                      <a:txBody>
                        <a:bodyPr/>
                        <a:lstStyle/>
                        <a:p>
                          <a:pPr>
                            <a:lnSpc>
                              <a:spcPct val="150000"/>
                            </a:lnSpc>
                            <a:spcAft>
                              <a:spcPts val="800"/>
                            </a:spcAft>
                            <a:buNone/>
                          </a:pPr>
                          <a:r>
                            <a:rPr lang="en-AU" sz="1600">
                              <a:effectLst/>
                            </a:rPr>
                            <a:t>   Infant age</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0.05 (0.05)</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.11</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1.19</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6493629"/>
                      </a:ext>
                    </a:extLst>
                  </a:tr>
                  <a:tr h="273738">
                    <a:tc>
                      <a:txBody>
                        <a:bodyPr/>
                        <a:lstStyle/>
                        <a:p>
                          <a:pPr>
                            <a:lnSpc>
                              <a:spcPct val="150000"/>
                            </a:lnSpc>
                            <a:spcAft>
                              <a:spcPts val="800"/>
                            </a:spcAft>
                            <a:buNone/>
                          </a:pPr>
                          <a:r>
                            <a:rPr lang="en-AU" sz="1600" dirty="0">
                              <a:effectLst/>
                            </a:rPr>
                            <a:t>   Negative affect</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0.46 (0.15)</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.38**</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3.19</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68348359"/>
                      </a:ext>
                    </a:extLst>
                  </a:tr>
                  <a:tr h="273738">
                    <a:tc>
                      <a:txBody>
                        <a:bodyPr/>
                        <a:lstStyle/>
                        <a:p>
                          <a:pPr>
                            <a:lnSpc>
                              <a:spcPct val="150000"/>
                            </a:lnSpc>
                            <a:spcAft>
                              <a:spcPts val="800"/>
                            </a:spcAft>
                            <a:buNone/>
                          </a:pPr>
                          <a:r>
                            <a:rPr lang="en-AU" sz="1600" dirty="0">
                              <a:effectLst/>
                            </a:rPr>
                            <a:t>   Attentional engagement to threat</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1.46 (0.67)</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.24*</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2.19</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0887120"/>
                      </a:ext>
                    </a:extLst>
                  </a:tr>
                  <a:tr h="578526">
                    <a:tc>
                      <a:txBody>
                        <a:bodyPr/>
                        <a:lstStyle/>
                        <a:p>
                          <a:pPr>
                            <a:lnSpc>
                              <a:spcPct val="150000"/>
                            </a:lnSpc>
                            <a:spcAft>
                              <a:spcPts val="800"/>
                            </a:spcAft>
                            <a:buNone/>
                          </a:pPr>
                          <a:r>
                            <a:rPr lang="en-AU" sz="1600" dirty="0">
                              <a:effectLst/>
                            </a:rPr>
                            <a:t>   Negative affect </a:t>
                          </a:r>
                          <a14:m>
                            <m:oMath xmlns:m="http://schemas.openxmlformats.org/officeDocument/2006/math">
                              <m:r>
                                <a:rPr lang="en-AU" sz="1600">
                                  <a:effectLst/>
                                  <a:latin typeface="Cambria Math" panose="02040503050406030204" pitchFamily="18" charset="0"/>
                                </a:rPr>
                                <m:t>×</m:t>
                              </m:r>
                            </m:oMath>
                          </a14:m>
                          <a:r>
                            <a:rPr lang="en-AU" sz="1600" dirty="0">
                              <a:effectLst/>
                            </a:rPr>
                            <a:t> Attentional engagement to threat</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0.39 (0.53)</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.08</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0.75</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 </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 </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1538681"/>
                      </a:ext>
                    </a:extLst>
                  </a:tr>
                </a:tbl>
              </a:graphicData>
            </a:graphic>
          </p:graphicFrame>
        </mc:Choice>
        <mc:Fallback xmlns="">
          <p:graphicFrame>
            <p:nvGraphicFramePr>
              <p:cNvPr id="5" name="Content Placeholder 4">
                <a:extLst>
                  <a:ext uri="{FF2B5EF4-FFF2-40B4-BE49-F238E27FC236}">
                    <a16:creationId xmlns:a16="http://schemas.microsoft.com/office/drawing/2014/main" id="{1F3D3ECF-7BC9-F3E6-A7A5-961ADE63F9BA}"/>
                  </a:ext>
                </a:extLst>
              </p:cNvPr>
              <p:cNvGraphicFramePr>
                <a:graphicFrameLocks noGrp="1"/>
              </p:cNvGraphicFramePr>
              <p:nvPr>
                <p:ph idx="1"/>
                <p:extLst>
                  <p:ext uri="{D42A27DB-BD31-4B8C-83A1-F6EECF244321}">
                    <p14:modId xmlns:p14="http://schemas.microsoft.com/office/powerpoint/2010/main" val="1808709530"/>
                  </p:ext>
                </p:extLst>
              </p:nvPr>
            </p:nvGraphicFramePr>
            <p:xfrm>
              <a:off x="742887" y="1839192"/>
              <a:ext cx="10950349" cy="4306824"/>
            </p:xfrm>
            <a:graphic>
              <a:graphicData uri="http://schemas.openxmlformats.org/drawingml/2006/table">
                <a:tbl>
                  <a:tblPr firstRow="1" firstCol="1" bandRow="1">
                    <a:tableStyleId>{5C22544A-7EE6-4342-B048-85BDC9FD1C3A}</a:tableStyleId>
                  </a:tblPr>
                  <a:tblGrid>
                    <a:gridCol w="4113975">
                      <a:extLst>
                        <a:ext uri="{9D8B030D-6E8A-4147-A177-3AD203B41FA5}">
                          <a16:colId xmlns:a16="http://schemas.microsoft.com/office/drawing/2014/main" val="3836835040"/>
                        </a:ext>
                      </a:extLst>
                    </a:gridCol>
                    <a:gridCol w="1631215">
                      <a:extLst>
                        <a:ext uri="{9D8B030D-6E8A-4147-A177-3AD203B41FA5}">
                          <a16:colId xmlns:a16="http://schemas.microsoft.com/office/drawing/2014/main" val="3847530373"/>
                        </a:ext>
                      </a:extLst>
                    </a:gridCol>
                    <a:gridCol w="1034941">
                      <a:extLst>
                        <a:ext uri="{9D8B030D-6E8A-4147-A177-3AD203B41FA5}">
                          <a16:colId xmlns:a16="http://schemas.microsoft.com/office/drawing/2014/main" val="2958743355"/>
                        </a:ext>
                      </a:extLst>
                    </a:gridCol>
                    <a:gridCol w="1246909">
                      <a:extLst>
                        <a:ext uri="{9D8B030D-6E8A-4147-A177-3AD203B41FA5}">
                          <a16:colId xmlns:a16="http://schemas.microsoft.com/office/drawing/2014/main" val="3916620223"/>
                        </a:ext>
                      </a:extLst>
                    </a:gridCol>
                    <a:gridCol w="1676400">
                      <a:extLst>
                        <a:ext uri="{9D8B030D-6E8A-4147-A177-3AD203B41FA5}">
                          <a16:colId xmlns:a16="http://schemas.microsoft.com/office/drawing/2014/main" val="2360342817"/>
                        </a:ext>
                      </a:extLst>
                    </a:gridCol>
                    <a:gridCol w="1246909">
                      <a:extLst>
                        <a:ext uri="{9D8B030D-6E8A-4147-A177-3AD203B41FA5}">
                          <a16:colId xmlns:a16="http://schemas.microsoft.com/office/drawing/2014/main" val="3681145733"/>
                        </a:ext>
                      </a:extLst>
                    </a:gridCol>
                  </a:tblGrid>
                  <a:tr h="328422">
                    <a:tc>
                      <a:txBody>
                        <a:bodyPr/>
                        <a:lstStyle/>
                        <a:p>
                          <a:pPr>
                            <a:lnSpc>
                              <a:spcPct val="150000"/>
                            </a:lnSpc>
                            <a:spcAft>
                              <a:spcPts val="800"/>
                            </a:spcAft>
                            <a:buNone/>
                          </a:pPr>
                          <a:r>
                            <a:rPr lang="en-AU" sz="1600" dirty="0">
                              <a:effectLst/>
                            </a:rPr>
                            <a:t>Step</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B (SE B)</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sym typeface="Symbol" pitchFamily="2" charset="2"/>
                            </a:rPr>
                            <a:t></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t</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R</a:t>
                          </a:r>
                          <a:r>
                            <a:rPr lang="en-AU" sz="1600" baseline="30000">
                              <a:effectLst/>
                            </a:rPr>
                            <a:t>2</a:t>
                          </a:r>
                          <a:r>
                            <a:rPr lang="en-AU" sz="1600">
                              <a:effectLst/>
                            </a:rPr>
                            <a:t> (Adj. R</a:t>
                          </a:r>
                          <a:r>
                            <a:rPr lang="en-AU" sz="1600" baseline="30000">
                              <a:effectLst/>
                            </a:rPr>
                            <a:t>2</a:t>
                          </a:r>
                          <a:r>
                            <a:rPr lang="en-AU" sz="1600">
                              <a:effectLst/>
                            </a:rPr>
                            <a:t>)</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∆R</a:t>
                          </a:r>
                          <a:r>
                            <a:rPr lang="en-AU" sz="1600" baseline="30000" dirty="0">
                              <a:effectLst/>
                            </a:rPr>
                            <a:t>2</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4721775"/>
                      </a:ext>
                    </a:extLst>
                  </a:tr>
                  <a:tr h="328422">
                    <a:tc>
                      <a:txBody>
                        <a:bodyPr/>
                        <a:lstStyle/>
                        <a:p>
                          <a:pPr>
                            <a:lnSpc>
                              <a:spcPct val="150000"/>
                            </a:lnSpc>
                            <a:spcAft>
                              <a:spcPts val="800"/>
                            </a:spcAft>
                            <a:buNone/>
                          </a:pPr>
                          <a:r>
                            <a:rPr lang="en-AU" sz="1600">
                              <a:effectLst/>
                            </a:rPr>
                            <a:t>Step 1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.056 (.047)</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.056*</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9659715"/>
                      </a:ext>
                    </a:extLst>
                  </a:tr>
                  <a:tr h="328422">
                    <a:tc>
                      <a:txBody>
                        <a:bodyPr/>
                        <a:lstStyle/>
                        <a:p>
                          <a:pPr>
                            <a:lnSpc>
                              <a:spcPct val="150000"/>
                            </a:lnSpc>
                            <a:spcAft>
                              <a:spcPts val="800"/>
                            </a:spcAft>
                            <a:buNone/>
                          </a:pPr>
                          <a:r>
                            <a:rPr lang="en-AU" sz="1600" dirty="0">
                              <a:effectLst/>
                            </a:rPr>
                            <a:t>   Infant age</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0.10 (0.04)</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.24*</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2.42</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68331383"/>
                      </a:ext>
                    </a:extLst>
                  </a:tr>
                  <a:tr h="328422">
                    <a:tc>
                      <a:txBody>
                        <a:bodyPr/>
                        <a:lstStyle/>
                        <a:p>
                          <a:pPr>
                            <a:lnSpc>
                              <a:spcPct val="150000"/>
                            </a:lnSpc>
                            <a:spcAft>
                              <a:spcPts val="800"/>
                            </a:spcAft>
                            <a:buNone/>
                          </a:pPr>
                          <a:r>
                            <a:rPr lang="en-AU" sz="1600">
                              <a:effectLst/>
                            </a:rPr>
                            <a:t>Step 2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.171 (.138)</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.115**</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53813"/>
                      </a:ext>
                    </a:extLst>
                  </a:tr>
                  <a:tr h="328422">
                    <a:tc>
                      <a:txBody>
                        <a:bodyPr/>
                        <a:lstStyle/>
                        <a:p>
                          <a:pPr>
                            <a:lnSpc>
                              <a:spcPct val="150000"/>
                            </a:lnSpc>
                            <a:spcAft>
                              <a:spcPts val="800"/>
                            </a:spcAft>
                            <a:buNone/>
                          </a:pPr>
                          <a:r>
                            <a:rPr lang="en-AU" sz="1600" dirty="0">
                              <a:effectLst/>
                            </a:rPr>
                            <a:t>   Infant age</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0.06 (0.05)</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.12</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1.25</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0053341"/>
                      </a:ext>
                    </a:extLst>
                  </a:tr>
                  <a:tr h="328422">
                    <a:tc>
                      <a:txBody>
                        <a:bodyPr/>
                        <a:lstStyle/>
                        <a:p>
                          <a:pPr>
                            <a:lnSpc>
                              <a:spcPct val="150000"/>
                            </a:lnSpc>
                            <a:spcAft>
                              <a:spcPts val="800"/>
                            </a:spcAft>
                            <a:buNone/>
                          </a:pPr>
                          <a:r>
                            <a:rPr lang="en-AU" sz="1600" dirty="0">
                              <a:effectLst/>
                            </a:rPr>
                            <a:t>   Negative affect </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0.45 (0.14)</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.37**</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3.12</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58007235"/>
                      </a:ext>
                    </a:extLst>
                  </a:tr>
                  <a:tr h="328422">
                    <a:tc>
                      <a:txBody>
                        <a:bodyPr/>
                        <a:lstStyle/>
                        <a:p>
                          <a:pPr marL="0" marR="0" lvl="0" indent="0" algn="l" defTabSz="914400" rtl="0" eaLnBrk="1" fontAlgn="auto" latinLnBrk="0" hangingPunct="1">
                            <a:lnSpc>
                              <a:spcPct val="150000"/>
                            </a:lnSpc>
                            <a:spcBef>
                              <a:spcPts val="0"/>
                            </a:spcBef>
                            <a:spcAft>
                              <a:spcPts val="800"/>
                            </a:spcAft>
                            <a:buClrTx/>
                            <a:buSzTx/>
                            <a:buFontTx/>
                            <a:buNone/>
                            <a:tabLst/>
                            <a:defRPr/>
                          </a:pPr>
                          <a:r>
                            <a:rPr lang="en-AU" sz="1600" dirty="0">
                              <a:effectLst/>
                            </a:rPr>
                            <a:t>   Attentional engagement to threat</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1.42 (0.66)</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.23*</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2.14</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33193213"/>
                      </a:ext>
                    </a:extLst>
                  </a:tr>
                  <a:tr h="328422">
                    <a:tc>
                      <a:txBody>
                        <a:bodyPr/>
                        <a:lstStyle/>
                        <a:p>
                          <a:pPr>
                            <a:lnSpc>
                              <a:spcPct val="150000"/>
                            </a:lnSpc>
                            <a:spcAft>
                              <a:spcPts val="800"/>
                            </a:spcAft>
                            <a:buNone/>
                          </a:pPr>
                          <a:r>
                            <a:rPr lang="en-AU" sz="1600">
                              <a:effectLst/>
                            </a:rPr>
                            <a:t>Step 3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.177 (.133)</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.006</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9816983"/>
                      </a:ext>
                    </a:extLst>
                  </a:tr>
                  <a:tr h="328422">
                    <a:tc>
                      <a:txBody>
                        <a:bodyPr/>
                        <a:lstStyle/>
                        <a:p>
                          <a:pPr>
                            <a:lnSpc>
                              <a:spcPct val="150000"/>
                            </a:lnSpc>
                            <a:spcAft>
                              <a:spcPts val="800"/>
                            </a:spcAft>
                            <a:buNone/>
                          </a:pPr>
                          <a:r>
                            <a:rPr lang="en-AU" sz="1600">
                              <a:effectLst/>
                            </a:rPr>
                            <a:t>   Infant age</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0.05 (0.05)</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.11</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1.19</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6493629"/>
                      </a:ext>
                    </a:extLst>
                  </a:tr>
                  <a:tr h="328422">
                    <a:tc>
                      <a:txBody>
                        <a:bodyPr/>
                        <a:lstStyle/>
                        <a:p>
                          <a:pPr>
                            <a:lnSpc>
                              <a:spcPct val="150000"/>
                            </a:lnSpc>
                            <a:spcAft>
                              <a:spcPts val="800"/>
                            </a:spcAft>
                            <a:buNone/>
                          </a:pPr>
                          <a:r>
                            <a:rPr lang="en-AU" sz="1600" dirty="0">
                              <a:effectLst/>
                            </a:rPr>
                            <a:t>   Negative affect</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0.46 (0.15)</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.38**</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3.19</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68348359"/>
                      </a:ext>
                    </a:extLst>
                  </a:tr>
                  <a:tr h="328422">
                    <a:tc>
                      <a:txBody>
                        <a:bodyPr/>
                        <a:lstStyle/>
                        <a:p>
                          <a:pPr>
                            <a:lnSpc>
                              <a:spcPct val="150000"/>
                            </a:lnSpc>
                            <a:spcAft>
                              <a:spcPts val="800"/>
                            </a:spcAft>
                            <a:buNone/>
                          </a:pPr>
                          <a:r>
                            <a:rPr lang="en-AU" sz="1600" dirty="0">
                              <a:effectLst/>
                            </a:rPr>
                            <a:t>   Attentional engagement to threat</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1.46 (0.67)</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.24*</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2.19</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 </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0887120"/>
                      </a:ext>
                    </a:extLst>
                  </a:tr>
                  <a:tr h="694182">
                    <a:tc>
                      <a:txBody>
                        <a:bodyPr/>
                        <a:lstStyle/>
                        <a:p>
                          <a:endParaRPr lang="en-US"/>
                        </a:p>
                      </a:txBody>
                      <a:tcPr marL="68580" marR="68580" marT="0" marB="0">
                        <a:blipFill>
                          <a:blip r:embed="rId3"/>
                          <a:stretch>
                            <a:fillRect l="-309" t="-518182" r="-167284" b="-16364"/>
                          </a:stretch>
                        </a:blipFill>
                      </a:tcPr>
                    </a:tc>
                    <a:tc>
                      <a:txBody>
                        <a:bodyPr/>
                        <a:lstStyle/>
                        <a:p>
                          <a:pPr algn="ctr">
                            <a:lnSpc>
                              <a:spcPct val="150000"/>
                            </a:lnSpc>
                            <a:spcAft>
                              <a:spcPts val="800"/>
                            </a:spcAft>
                            <a:buNone/>
                          </a:pPr>
                          <a:r>
                            <a:rPr lang="en-AU" sz="1600">
                              <a:effectLst/>
                            </a:rPr>
                            <a:t>0.39 (0.53)</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.08</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rPr>
                            <a:t>0.75</a:t>
                          </a:r>
                          <a:endParaRPr lang="en-AU"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 </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rPr>
                            <a:t> </a:t>
                          </a:r>
                          <a:endParaRPr lang="en-AU"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1538681"/>
                      </a:ext>
                    </a:extLst>
                  </a:tr>
                </a:tbl>
              </a:graphicData>
            </a:graphic>
          </p:graphicFrame>
        </mc:Fallback>
      </mc:AlternateContent>
      <p:sp>
        <p:nvSpPr>
          <p:cNvPr id="4" name="Text Placeholder 3">
            <a:extLst>
              <a:ext uri="{FF2B5EF4-FFF2-40B4-BE49-F238E27FC236}">
                <a16:creationId xmlns:a16="http://schemas.microsoft.com/office/drawing/2014/main" id="{18E9311A-6751-D6B4-F50D-C3F5897D56EF}"/>
              </a:ext>
            </a:extLst>
          </p:cNvPr>
          <p:cNvSpPr>
            <a:spLocks noGrp="1"/>
          </p:cNvSpPr>
          <p:nvPr>
            <p:ph type="body" sz="quarter" idx="15"/>
          </p:nvPr>
        </p:nvSpPr>
        <p:spPr/>
        <p:txBody>
          <a:bodyPr/>
          <a:lstStyle/>
          <a:p>
            <a:r>
              <a:rPr lang="en-AU" dirty="0"/>
              <a:t>Outcome Variable: Anxiety Symptoms (N = 84)</a:t>
            </a:r>
            <a:endParaRPr lang="en-AU" dirty="0">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6797296-B5B7-12EF-D660-0D078E3B730F}"/>
              </a:ext>
            </a:extLst>
          </p:cNvPr>
          <p:cNvSpPr txBox="1"/>
          <p:nvPr/>
        </p:nvSpPr>
        <p:spPr>
          <a:xfrm>
            <a:off x="8711196" y="5945874"/>
            <a:ext cx="6102626" cy="456343"/>
          </a:xfrm>
          <a:prstGeom prst="rect">
            <a:avLst/>
          </a:prstGeom>
          <a:noFill/>
        </p:spPr>
        <p:txBody>
          <a:bodyPr wrap="square">
            <a:spAutoFit/>
          </a:bodyPr>
          <a:lstStyle/>
          <a:p>
            <a:pPr>
              <a:lnSpc>
                <a:spcPct val="200000"/>
              </a:lnSpc>
              <a:spcAft>
                <a:spcPts val="800"/>
              </a:spcAft>
              <a:buNone/>
            </a:pPr>
            <a:r>
              <a:rPr lang="en-AU" sz="1400" i="1" dirty="0">
                <a:effectLst/>
                <a:latin typeface="+mj-lt"/>
                <a:ea typeface="Aptos" panose="020B0004020202020204" pitchFamily="34" charset="0"/>
                <a:cs typeface="Times New Roman" panose="02020603050405020304" pitchFamily="18" charset="0"/>
              </a:rPr>
              <a:t>Note: *p &lt; .05, **p &lt; .01, ***p &lt; .001</a:t>
            </a:r>
            <a:endParaRPr lang="en-AU" sz="1400" dirty="0">
              <a:effectLst/>
              <a:latin typeface="+mj-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81652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71127-389A-451C-F021-FADB02582901}"/>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9FB67B38-902B-EA1F-BD91-0ACBC986C53E}"/>
              </a:ext>
            </a:extLst>
          </p:cNvPr>
          <p:cNvSpPr>
            <a:spLocks noGrp="1"/>
          </p:cNvSpPr>
          <p:nvPr>
            <p:ph idx="1"/>
          </p:nvPr>
        </p:nvSpPr>
        <p:spPr/>
        <p:txBody>
          <a:bodyPr>
            <a:normAutofit/>
          </a:bodyPr>
          <a:lstStyle/>
          <a:p>
            <a:pPr marL="285750" indent="-285750">
              <a:buFont typeface="Arial" panose="020B0604020202020204" pitchFamily="34" charset="0"/>
              <a:buChar char="•"/>
            </a:pPr>
            <a:r>
              <a:rPr lang="en-AU" sz="2000" dirty="0"/>
              <a:t>Children with greater attentional engagement towards angry faces in infancy showed significantly more anxiety symptoms in childhood than those with lesser attentional engagement. </a:t>
            </a:r>
          </a:p>
          <a:p>
            <a:pPr marL="1085850" lvl="1" indent="-285750">
              <a:buFont typeface="Arial" panose="020B0604020202020204" pitchFamily="34" charset="0"/>
              <a:buChar char="•"/>
            </a:pPr>
            <a:r>
              <a:rPr lang="en-AU" sz="1800" dirty="0"/>
              <a:t>Aligning with literature linking attention bias to threat and the development of fear</a:t>
            </a:r>
          </a:p>
          <a:p>
            <a:pPr marL="285750" indent="-285750">
              <a:buFont typeface="Arial" panose="020B0604020202020204" pitchFamily="34" charset="0"/>
              <a:buChar char="•"/>
            </a:pPr>
            <a:endParaRPr lang="en-AU" sz="2000" dirty="0"/>
          </a:p>
          <a:p>
            <a:pPr marL="285750" indent="-285750">
              <a:buFont typeface="Arial" panose="020B0604020202020204" pitchFamily="34" charset="0"/>
              <a:buChar char="•"/>
            </a:pPr>
            <a:r>
              <a:rPr lang="en-AU" sz="2000" dirty="0"/>
              <a:t>Compared to children with lower negative affect in infancy, </a:t>
            </a:r>
          </a:p>
          <a:p>
            <a:pPr marL="1085850" lvl="1" indent="-285750">
              <a:buFont typeface="Arial" panose="020B0604020202020204" pitchFamily="34" charset="0"/>
              <a:buChar char="•"/>
            </a:pPr>
            <a:r>
              <a:rPr lang="en-AU" sz="2000" dirty="0"/>
              <a:t>Children with higher negative affect in infancy had more anxiety symptoms in early childhood.</a:t>
            </a:r>
          </a:p>
          <a:p>
            <a:pPr marL="1085850" lvl="1" indent="-285750">
              <a:buFont typeface="Arial" panose="020B0604020202020204" pitchFamily="34" charset="0"/>
              <a:buChar char="•"/>
            </a:pPr>
            <a:endParaRPr lang="en-AU" sz="2000" dirty="0"/>
          </a:p>
          <a:p>
            <a:pPr marL="285750" indent="-285750">
              <a:buFont typeface="Arial" panose="020B0604020202020204" pitchFamily="34" charset="0"/>
              <a:buChar char="•"/>
            </a:pPr>
            <a:r>
              <a:rPr lang="en-AU" sz="2000" dirty="0"/>
              <a:t>Contrary to expectations: The relationship between attention bias to threat and later anxiety symptoms was not moderated by infant negative affect.</a:t>
            </a:r>
          </a:p>
          <a:p>
            <a:endParaRPr lang="en-US" dirty="0"/>
          </a:p>
        </p:txBody>
      </p:sp>
      <p:sp>
        <p:nvSpPr>
          <p:cNvPr id="4" name="Text Placeholder 3">
            <a:extLst>
              <a:ext uri="{FF2B5EF4-FFF2-40B4-BE49-F238E27FC236}">
                <a16:creationId xmlns:a16="http://schemas.microsoft.com/office/drawing/2014/main" id="{4CE95129-97FD-98C8-85C8-68F3638E97AD}"/>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3661275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58CB-A38C-7294-A411-2E93431356B6}"/>
              </a:ext>
            </a:extLst>
          </p:cNvPr>
          <p:cNvSpPr>
            <a:spLocks noGrp="1"/>
          </p:cNvSpPr>
          <p:nvPr>
            <p:ph type="title"/>
          </p:nvPr>
        </p:nvSpPr>
        <p:spPr/>
        <p:txBody>
          <a:bodyPr/>
          <a:lstStyle/>
          <a:p>
            <a:r>
              <a:rPr lang="en-US" dirty="0"/>
              <a:t>Implications</a:t>
            </a:r>
          </a:p>
        </p:txBody>
      </p:sp>
      <p:sp>
        <p:nvSpPr>
          <p:cNvPr id="3" name="Content Placeholder 2">
            <a:extLst>
              <a:ext uri="{FF2B5EF4-FFF2-40B4-BE49-F238E27FC236}">
                <a16:creationId xmlns:a16="http://schemas.microsoft.com/office/drawing/2014/main" id="{B6C68370-6089-EC3A-E97E-AD1BD0C76FB8}"/>
              </a:ext>
            </a:extLst>
          </p:cNvPr>
          <p:cNvSpPr>
            <a:spLocks noGrp="1"/>
          </p:cNvSpPr>
          <p:nvPr>
            <p:ph idx="1"/>
          </p:nvPr>
        </p:nvSpPr>
        <p:spPr>
          <a:xfrm>
            <a:off x="5366478" y="3987384"/>
            <a:ext cx="5771213" cy="2019421"/>
          </a:xfrm>
        </p:spPr>
        <p:txBody>
          <a:bodyPr>
            <a:normAutofit lnSpcReduction="10000"/>
          </a:bodyPr>
          <a:lstStyle/>
          <a:p>
            <a:pPr marL="285750" indent="-285750">
              <a:buFont typeface="Arial" panose="020B0604020202020204" pitchFamily="34" charset="0"/>
              <a:buChar char="•"/>
            </a:pPr>
            <a:r>
              <a:rPr lang="en-AU" sz="2000" dirty="0"/>
              <a:t>Findings support Integral Bias Model</a:t>
            </a:r>
          </a:p>
          <a:p>
            <a:endParaRPr lang="en-AU" sz="2000" dirty="0"/>
          </a:p>
          <a:p>
            <a:pPr marL="285750" indent="-285750">
              <a:buFont typeface="Arial" panose="020B0604020202020204" pitchFamily="34" charset="0"/>
              <a:buChar char="•"/>
            </a:pPr>
            <a:r>
              <a:rPr lang="en-AU" sz="2000" dirty="0"/>
              <a:t>These findings extend the literature by demonstrating that both temperament and early attention processes independently contribute to later anxiety risk. </a:t>
            </a:r>
          </a:p>
        </p:txBody>
      </p:sp>
      <p:sp>
        <p:nvSpPr>
          <p:cNvPr id="5" name="Text Placeholder 4">
            <a:extLst>
              <a:ext uri="{FF2B5EF4-FFF2-40B4-BE49-F238E27FC236}">
                <a16:creationId xmlns:a16="http://schemas.microsoft.com/office/drawing/2014/main" id="{96B33B6A-EB99-A683-48B1-1CF6B5C5AF3E}"/>
              </a:ext>
            </a:extLst>
          </p:cNvPr>
          <p:cNvSpPr>
            <a:spLocks noGrp="1"/>
          </p:cNvSpPr>
          <p:nvPr>
            <p:ph type="body" sz="quarter" idx="15"/>
          </p:nvPr>
        </p:nvSpPr>
        <p:spPr/>
        <p:txBody>
          <a:bodyPr/>
          <a:lstStyle/>
          <a:p>
            <a:endParaRPr lang="en-US"/>
          </a:p>
        </p:txBody>
      </p:sp>
      <p:pic>
        <p:nvPicPr>
          <p:cNvPr id="8" name="Content Placeholder 7">
            <a:extLst>
              <a:ext uri="{FF2B5EF4-FFF2-40B4-BE49-F238E27FC236}">
                <a16:creationId xmlns:a16="http://schemas.microsoft.com/office/drawing/2014/main" id="{AC502CF1-F1D6-D4E2-39CA-704615D25127}"/>
              </a:ext>
            </a:extLst>
          </p:cNvPr>
          <p:cNvPicPr>
            <a:picLocks noGrp="1" noChangeAspect="1"/>
          </p:cNvPicPr>
          <p:nvPr>
            <p:ph idx="16"/>
          </p:nvPr>
        </p:nvPicPr>
        <p:blipFill>
          <a:blip r:embed="rId2">
            <a:extLst>
              <a:ext uri="{28A0092B-C50C-407E-A947-70E740481C1C}">
                <a14:useLocalDpi xmlns:a14="http://schemas.microsoft.com/office/drawing/2010/main" val="0"/>
              </a:ext>
            </a:extLst>
          </a:blip>
          <a:srcRect t="26943"/>
          <a:stretch>
            <a:fillRect/>
          </a:stretch>
        </p:blipFill>
        <p:spPr>
          <a:xfrm>
            <a:off x="754403" y="1897764"/>
            <a:ext cx="4342635" cy="4230095"/>
          </a:xfrm>
          <a:prstGeom prst="rect">
            <a:avLst/>
          </a:prstGeom>
        </p:spPr>
      </p:pic>
      <p:pic>
        <p:nvPicPr>
          <p:cNvPr id="4" name="Picture 3" descr="A diagram of a model&#10;&#10;AI-generated content may be incorrect.">
            <a:extLst>
              <a:ext uri="{FF2B5EF4-FFF2-40B4-BE49-F238E27FC236}">
                <a16:creationId xmlns:a16="http://schemas.microsoft.com/office/drawing/2014/main" id="{5912F36C-97D4-F159-BD19-4A264C98EF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698" t="11557" r="64154" b="48726"/>
          <a:stretch>
            <a:fillRect/>
          </a:stretch>
        </p:blipFill>
        <p:spPr bwMode="auto">
          <a:xfrm>
            <a:off x="5571463" y="1923191"/>
            <a:ext cx="2079529" cy="208962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37113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A07D2-14D0-5B3C-7DBD-2769A630201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189EEE6-0ED3-6D8A-F734-C9BB7D3BE2A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262860" cy="6899584"/>
          </a:xfrm>
          <a:prstGeom prst="rect">
            <a:avLst/>
          </a:prstGeom>
        </p:spPr>
      </p:pic>
      <p:sp>
        <p:nvSpPr>
          <p:cNvPr id="2" name="Title 1">
            <a:extLst>
              <a:ext uri="{FF2B5EF4-FFF2-40B4-BE49-F238E27FC236}">
                <a16:creationId xmlns:a16="http://schemas.microsoft.com/office/drawing/2014/main" id="{7C97A4A1-39CD-E7AA-9C13-A9AF877DAA28}"/>
              </a:ext>
            </a:extLst>
          </p:cNvPr>
          <p:cNvSpPr>
            <a:spLocks noGrp="1"/>
          </p:cNvSpPr>
          <p:nvPr>
            <p:ph type="title"/>
          </p:nvPr>
        </p:nvSpPr>
        <p:spPr>
          <a:xfrm>
            <a:off x="609600" y="488672"/>
            <a:ext cx="8544000" cy="648000"/>
          </a:xfrm>
        </p:spPr>
        <p:txBody>
          <a:bodyPr anchor="t">
            <a:noAutofit/>
          </a:bodyPr>
          <a:lstStyle/>
          <a:p>
            <a:pPr>
              <a:lnSpc>
                <a:spcPct val="90000"/>
              </a:lnSpc>
            </a:pPr>
            <a:r>
              <a:rPr lang="en-AU" dirty="0">
                <a:solidFill>
                  <a:schemeClr val="bg1"/>
                </a:solidFill>
              </a:rPr>
              <a:t>Looking for Threat: Examining Whether Infant Attention Bias and Temperament Are Longitudinally Associated with Childhood Anxiety </a:t>
            </a:r>
            <a:endParaRPr lang="en-US" dirty="0">
              <a:solidFill>
                <a:schemeClr val="bg1"/>
              </a:solidFill>
            </a:endParaRPr>
          </a:p>
        </p:txBody>
      </p:sp>
      <p:sp>
        <p:nvSpPr>
          <p:cNvPr id="3" name="Text Placeholder 2">
            <a:extLst>
              <a:ext uri="{FF2B5EF4-FFF2-40B4-BE49-F238E27FC236}">
                <a16:creationId xmlns:a16="http://schemas.microsoft.com/office/drawing/2014/main" id="{BFFA336D-CCC7-2468-8081-827979BBAA25}"/>
              </a:ext>
            </a:extLst>
          </p:cNvPr>
          <p:cNvSpPr>
            <a:spLocks noGrp="1"/>
          </p:cNvSpPr>
          <p:nvPr>
            <p:ph type="body" sz="quarter" idx="15"/>
          </p:nvPr>
        </p:nvSpPr>
        <p:spPr>
          <a:xfrm>
            <a:off x="610733" y="2451352"/>
            <a:ext cx="8542867" cy="977647"/>
          </a:xfrm>
        </p:spPr>
        <p:txBody>
          <a:bodyPr>
            <a:normAutofit/>
          </a:bodyPr>
          <a:lstStyle/>
          <a:p>
            <a:r>
              <a:rPr lang="en-US" dirty="0">
                <a:solidFill>
                  <a:schemeClr val="bg1"/>
                </a:solidFill>
              </a:rPr>
              <a:t>FRANCES DOYLE</a:t>
            </a:r>
          </a:p>
          <a:p>
            <a:r>
              <a:rPr lang="en-US" dirty="0" err="1">
                <a:solidFill>
                  <a:schemeClr val="bg1"/>
                </a:solidFill>
              </a:rPr>
              <a:t>Frances.doyle@mq.edu.au</a:t>
            </a:r>
            <a:endParaRPr lang="en-US" dirty="0">
              <a:solidFill>
                <a:schemeClr val="bg1"/>
              </a:solidFill>
            </a:endParaRPr>
          </a:p>
        </p:txBody>
      </p:sp>
      <p:pic>
        <p:nvPicPr>
          <p:cNvPr id="6" name="Picture 5">
            <a:extLst>
              <a:ext uri="{FF2B5EF4-FFF2-40B4-BE49-F238E27FC236}">
                <a16:creationId xmlns:a16="http://schemas.microsoft.com/office/drawing/2014/main" id="{869DD175-7BE3-39DF-72CA-02286CA1E35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695687" y="219141"/>
            <a:ext cx="2020823" cy="1200543"/>
          </a:xfrm>
          <a:prstGeom prst="rect">
            <a:avLst/>
          </a:prstGeom>
        </p:spPr>
      </p:pic>
      <p:pic>
        <p:nvPicPr>
          <p:cNvPr id="7" name="Picture 6">
            <a:extLst>
              <a:ext uri="{FF2B5EF4-FFF2-40B4-BE49-F238E27FC236}">
                <a16:creationId xmlns:a16="http://schemas.microsoft.com/office/drawing/2014/main" id="{4C4B18F7-40CB-EEE5-AA6E-38750D5CF6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1" y="2336800"/>
            <a:ext cx="228600" cy="1092200"/>
          </a:xfrm>
          <a:prstGeom prst="rect">
            <a:avLst/>
          </a:prstGeom>
        </p:spPr>
      </p:pic>
    </p:spTree>
    <p:extLst>
      <p:ext uri="{BB962C8B-B14F-4D97-AF65-F5344CB8AC3E}">
        <p14:creationId xmlns:p14="http://schemas.microsoft.com/office/powerpoint/2010/main" val="3393530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E7927-82BF-4120-D257-407DB0D26189}"/>
              </a:ext>
            </a:extLst>
          </p:cNvPr>
          <p:cNvSpPr>
            <a:spLocks noGrp="1"/>
          </p:cNvSpPr>
          <p:nvPr>
            <p:ph type="title"/>
          </p:nvPr>
        </p:nvSpPr>
        <p:spPr/>
        <p:txBody>
          <a:bodyPr/>
          <a:lstStyle/>
          <a:p>
            <a:r>
              <a:rPr lang="en-US" dirty="0"/>
              <a:t>Method</a:t>
            </a:r>
          </a:p>
        </p:txBody>
      </p:sp>
      <p:sp>
        <p:nvSpPr>
          <p:cNvPr id="3" name="Content Placeholder 2">
            <a:extLst>
              <a:ext uri="{FF2B5EF4-FFF2-40B4-BE49-F238E27FC236}">
                <a16:creationId xmlns:a16="http://schemas.microsoft.com/office/drawing/2014/main" id="{F76633F4-E0D6-1982-37EE-09A1174A0A5F}"/>
              </a:ext>
            </a:extLst>
          </p:cNvPr>
          <p:cNvSpPr>
            <a:spLocks noGrp="1"/>
          </p:cNvSpPr>
          <p:nvPr>
            <p:ph idx="1"/>
          </p:nvPr>
        </p:nvSpPr>
        <p:spPr/>
        <p:txBody>
          <a:bodyPr>
            <a:normAutofit/>
          </a:bodyPr>
          <a:lstStyle/>
          <a:p>
            <a:pPr marL="285750" indent="-285750">
              <a:buFont typeface="Arial" panose="020B0604020202020204" pitchFamily="34" charset="0"/>
              <a:buChar char="•"/>
            </a:pPr>
            <a:r>
              <a:rPr lang="en-AU" b="1" i="1" dirty="0"/>
              <a:t>Infant Temperamental Negative Affect</a:t>
            </a:r>
            <a:endParaRPr lang="en-AU" dirty="0"/>
          </a:p>
          <a:p>
            <a:pPr marL="1085850" lvl="1" indent="-285750">
              <a:buFont typeface="Arial" panose="020B0604020202020204" pitchFamily="34" charset="0"/>
              <a:buChar char="•"/>
            </a:pPr>
            <a:r>
              <a:rPr lang="en-AU" sz="1800" dirty="0"/>
              <a:t>12-item Negative Emotionality Subscale (</a:t>
            </a:r>
            <a:r>
              <a:rPr lang="en-AU" sz="1800" i="1" dirty="0"/>
              <a:t>M</a:t>
            </a:r>
            <a:r>
              <a:rPr lang="en-AU" sz="1800" dirty="0"/>
              <a:t> = 4.31; </a:t>
            </a:r>
            <a:r>
              <a:rPr lang="en-AU" sz="1800" i="1" dirty="0"/>
              <a:t>SD</a:t>
            </a:r>
            <a:r>
              <a:rPr lang="en-AU" sz="1800" dirty="0"/>
              <a:t> = 1.13) of the Infant Behaviour Questionnaire Revised - Very Short Form (IBQ-R VSF; Putnam et al., 2014). </a:t>
            </a:r>
          </a:p>
          <a:p>
            <a:pPr marL="1085850" lvl="1" indent="-285750">
              <a:buFont typeface="Arial" panose="020B0604020202020204" pitchFamily="34" charset="0"/>
              <a:buChar char="•"/>
            </a:pPr>
            <a:r>
              <a:rPr lang="en-AU" sz="1800" dirty="0"/>
              <a:t>Mothers rated the frequency that they observed specific infant behaviours over the past 7 days using a seven-point Likert Scale (1 = </a:t>
            </a:r>
            <a:r>
              <a:rPr lang="en-AU" sz="1800" i="1" dirty="0"/>
              <a:t>never</a:t>
            </a:r>
            <a:r>
              <a:rPr lang="en-AU" sz="1800" dirty="0"/>
              <a:t>, 7 = </a:t>
            </a:r>
            <a:r>
              <a:rPr lang="en-AU" sz="1800" i="1" dirty="0"/>
              <a:t>always</a:t>
            </a:r>
            <a:r>
              <a:rPr lang="en-AU" sz="1800" dirty="0"/>
              <a:t>). </a:t>
            </a:r>
          </a:p>
          <a:p>
            <a:pPr marL="1085850" lvl="1" indent="-285750">
              <a:buFont typeface="Arial" panose="020B0604020202020204" pitchFamily="34" charset="0"/>
              <a:buChar char="•"/>
            </a:pPr>
            <a:r>
              <a:rPr lang="en-AU" sz="1800" dirty="0"/>
              <a:t>Cronbach’s </a:t>
            </a:r>
            <a:r>
              <a:rPr lang="en-AU" sz="1800" i="1" dirty="0"/>
              <a:t>α</a:t>
            </a:r>
            <a:r>
              <a:rPr lang="en-AU" sz="1800" dirty="0"/>
              <a:t> was .80</a:t>
            </a:r>
          </a:p>
          <a:p>
            <a:pPr marL="285750">
              <a:buFont typeface="Arial" panose="020B0604020202020204" pitchFamily="34" charset="0"/>
              <a:buChar char="•"/>
            </a:pPr>
            <a:r>
              <a:rPr lang="en-AU" b="1" i="1" dirty="0"/>
              <a:t>Baby Dot-Probe Task</a:t>
            </a:r>
            <a:endParaRPr lang="en-US" b="1" i="1" dirty="0"/>
          </a:p>
          <a:p>
            <a:pPr marL="285750">
              <a:buFont typeface="Arial" panose="020B0604020202020204" pitchFamily="34" charset="0"/>
              <a:buChar char="•"/>
            </a:pPr>
            <a:r>
              <a:rPr lang="en-AU" dirty="0"/>
              <a:t> Attentional engagement was indexed by dwell time on angry versus happy faces during emotional trials (e.g., angry-neutral vs. happy-neutral) (Sareen et al., 2022). </a:t>
            </a:r>
          </a:p>
          <a:p>
            <a:pPr marL="285750">
              <a:buFont typeface="Arial" panose="020B0604020202020204" pitchFamily="34" charset="0"/>
              <a:buChar char="•"/>
            </a:pPr>
            <a:r>
              <a:rPr lang="en-AU" dirty="0"/>
              <a:t> The mean dwell time on angry faces in angry-neutral trials was subtracted from the mean dwell time on happy faces in happy-neutral trials. </a:t>
            </a:r>
          </a:p>
          <a:p>
            <a:pPr marL="285750">
              <a:buFont typeface="Arial" panose="020B0604020202020204" pitchFamily="34" charset="0"/>
              <a:buChar char="•"/>
            </a:pPr>
            <a:r>
              <a:rPr lang="en-AU" dirty="0"/>
              <a:t> Higher dwell time on angry faces indicated greater attentional engagement with threat.  </a:t>
            </a:r>
          </a:p>
          <a:p>
            <a:pPr marL="285750">
              <a:buFont typeface="Arial" panose="020B0604020202020204" pitchFamily="34" charset="0"/>
              <a:buChar char="•"/>
            </a:pPr>
            <a:endParaRPr lang="en-AU" dirty="0"/>
          </a:p>
        </p:txBody>
      </p:sp>
      <p:sp>
        <p:nvSpPr>
          <p:cNvPr id="4" name="Text Placeholder 3">
            <a:extLst>
              <a:ext uri="{FF2B5EF4-FFF2-40B4-BE49-F238E27FC236}">
                <a16:creationId xmlns:a16="http://schemas.microsoft.com/office/drawing/2014/main" id="{DF7E8BFE-9066-9FA1-88F6-75EFBFC5F93D}"/>
              </a:ext>
            </a:extLst>
          </p:cNvPr>
          <p:cNvSpPr>
            <a:spLocks noGrp="1"/>
          </p:cNvSpPr>
          <p:nvPr>
            <p:ph type="body" sz="quarter" idx="15"/>
          </p:nvPr>
        </p:nvSpPr>
        <p:spPr/>
        <p:txBody>
          <a:bodyPr/>
          <a:lstStyle/>
          <a:p>
            <a:r>
              <a:rPr lang="en-US" dirty="0"/>
              <a:t>measures</a:t>
            </a:r>
          </a:p>
        </p:txBody>
      </p:sp>
    </p:spTree>
    <p:extLst>
      <p:ext uri="{BB962C8B-B14F-4D97-AF65-F5344CB8AC3E}">
        <p14:creationId xmlns:p14="http://schemas.microsoft.com/office/powerpoint/2010/main" val="4150944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FC246-E3F5-FB30-0D58-852E2014FBD6}"/>
              </a:ext>
            </a:extLst>
          </p:cNvPr>
          <p:cNvSpPr>
            <a:spLocks noGrp="1"/>
          </p:cNvSpPr>
          <p:nvPr>
            <p:ph type="title"/>
          </p:nvPr>
        </p:nvSpPr>
        <p:spPr/>
        <p:txBody>
          <a:bodyPr/>
          <a:lstStyle/>
          <a:p>
            <a:r>
              <a:rPr lang="en-US" dirty="0"/>
              <a:t>Method</a:t>
            </a:r>
          </a:p>
        </p:txBody>
      </p:sp>
      <p:sp>
        <p:nvSpPr>
          <p:cNvPr id="3" name="Content Placeholder 2">
            <a:extLst>
              <a:ext uri="{FF2B5EF4-FFF2-40B4-BE49-F238E27FC236}">
                <a16:creationId xmlns:a16="http://schemas.microsoft.com/office/drawing/2014/main" id="{77001030-08EE-848D-17C5-FF3CB76586D1}"/>
              </a:ext>
            </a:extLst>
          </p:cNvPr>
          <p:cNvSpPr>
            <a:spLocks noGrp="1"/>
          </p:cNvSpPr>
          <p:nvPr>
            <p:ph idx="1"/>
          </p:nvPr>
        </p:nvSpPr>
        <p:spPr/>
        <p:txBody>
          <a:bodyPr>
            <a:normAutofit/>
          </a:bodyPr>
          <a:lstStyle/>
          <a:p>
            <a:r>
              <a:rPr lang="en-AU" b="1" i="1" dirty="0"/>
              <a:t>Toddler Anxiety Symptoms </a:t>
            </a:r>
            <a:endParaRPr lang="en-AU" dirty="0"/>
          </a:p>
          <a:p>
            <a:pPr marL="285750" indent="-285750">
              <a:buFont typeface="Arial" panose="020B0604020202020204" pitchFamily="34" charset="0"/>
              <a:buChar char="•"/>
            </a:pPr>
            <a:r>
              <a:rPr lang="en-AU" dirty="0"/>
              <a:t>28-item mother-report Preschool Anxiety Scale (PAS) questionnaire (Edwards et al., 2010).</a:t>
            </a:r>
          </a:p>
          <a:p>
            <a:pPr marL="285750" indent="-285750">
              <a:buFont typeface="Arial" panose="020B0604020202020204" pitchFamily="34" charset="0"/>
              <a:buChar char="•"/>
            </a:pPr>
            <a:r>
              <a:rPr lang="en-AU" dirty="0"/>
              <a:t>Mothers rated the frequency of specific behaviours observed in their toddlers over the past 7 days using a five-point Likert Scale (0 = </a:t>
            </a:r>
            <a:r>
              <a:rPr lang="en-AU" i="1" dirty="0"/>
              <a:t>not at all true</a:t>
            </a:r>
            <a:r>
              <a:rPr lang="en-AU" dirty="0"/>
              <a:t>, 4 = </a:t>
            </a:r>
            <a:r>
              <a:rPr lang="en-AU" i="1" dirty="0"/>
              <a:t>very often true</a:t>
            </a:r>
            <a:r>
              <a:rPr lang="en-AU" dirty="0"/>
              <a:t>). </a:t>
            </a:r>
          </a:p>
          <a:p>
            <a:pPr marL="285750" indent="-285750">
              <a:buFont typeface="Arial" panose="020B0604020202020204" pitchFamily="34" charset="0"/>
              <a:buChar char="•"/>
            </a:pPr>
            <a:r>
              <a:rPr lang="en-AU" dirty="0"/>
              <a:t>A total anxiety symptom score was calculated by summing all items and dividing by the number of items with valid responses. </a:t>
            </a:r>
          </a:p>
          <a:p>
            <a:pPr marL="285750" indent="-285750">
              <a:buFont typeface="Arial" panose="020B0604020202020204" pitchFamily="34" charset="0"/>
              <a:buChar char="•"/>
            </a:pPr>
            <a:r>
              <a:rPr lang="en-AU" dirty="0"/>
              <a:t>Cronbach’s </a:t>
            </a:r>
            <a:r>
              <a:rPr lang="en-AU" i="1" dirty="0"/>
              <a:t>α</a:t>
            </a:r>
            <a:r>
              <a:rPr lang="en-AU" dirty="0"/>
              <a:t> was found to be .88, indicating good internal consistency. </a:t>
            </a:r>
          </a:p>
        </p:txBody>
      </p:sp>
      <p:sp>
        <p:nvSpPr>
          <p:cNvPr id="4" name="Text Placeholder 3">
            <a:extLst>
              <a:ext uri="{FF2B5EF4-FFF2-40B4-BE49-F238E27FC236}">
                <a16:creationId xmlns:a16="http://schemas.microsoft.com/office/drawing/2014/main" id="{F348AC7B-99A0-E616-C31E-7128E231573D}"/>
              </a:ext>
            </a:extLst>
          </p:cNvPr>
          <p:cNvSpPr>
            <a:spLocks noGrp="1"/>
          </p:cNvSpPr>
          <p:nvPr>
            <p:ph type="body" sz="quarter" idx="15"/>
          </p:nvPr>
        </p:nvSpPr>
        <p:spPr/>
        <p:txBody>
          <a:bodyPr/>
          <a:lstStyle/>
          <a:p>
            <a:r>
              <a:rPr lang="en-US" dirty="0"/>
              <a:t>measures</a:t>
            </a:r>
          </a:p>
        </p:txBody>
      </p:sp>
    </p:spTree>
    <p:extLst>
      <p:ext uri="{BB962C8B-B14F-4D97-AF65-F5344CB8AC3E}">
        <p14:creationId xmlns:p14="http://schemas.microsoft.com/office/powerpoint/2010/main" val="289911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A2D63-516C-C6A1-8CA4-1B4B58B4416C}"/>
              </a:ext>
            </a:extLst>
          </p:cNvPr>
          <p:cNvSpPr>
            <a:spLocks noGrp="1"/>
          </p:cNvSpPr>
          <p:nvPr>
            <p:ph type="title"/>
          </p:nvPr>
        </p:nvSpPr>
        <p:spPr/>
        <p:txBody>
          <a:bodyPr/>
          <a:lstStyle/>
          <a:p>
            <a:r>
              <a:rPr lang="en-US" dirty="0"/>
              <a:t>Results</a:t>
            </a:r>
          </a:p>
        </p:txBody>
      </p:sp>
      <p:graphicFrame>
        <p:nvGraphicFramePr>
          <p:cNvPr id="5" name="Content Placeholder 4">
            <a:extLst>
              <a:ext uri="{FF2B5EF4-FFF2-40B4-BE49-F238E27FC236}">
                <a16:creationId xmlns:a16="http://schemas.microsoft.com/office/drawing/2014/main" id="{4C2F9B8D-D185-DF3A-4FF6-C4167B11AAF6}"/>
              </a:ext>
            </a:extLst>
          </p:cNvPr>
          <p:cNvGraphicFramePr>
            <a:graphicFrameLocks noGrp="1"/>
          </p:cNvGraphicFramePr>
          <p:nvPr>
            <p:ph idx="1"/>
            <p:extLst>
              <p:ext uri="{D42A27DB-BD31-4B8C-83A1-F6EECF244321}">
                <p14:modId xmlns:p14="http://schemas.microsoft.com/office/powerpoint/2010/main" val="2506495959"/>
              </p:ext>
            </p:extLst>
          </p:nvPr>
        </p:nvGraphicFramePr>
        <p:xfrm>
          <a:off x="623392" y="2174072"/>
          <a:ext cx="10252426" cy="3413518"/>
        </p:xfrm>
        <a:graphic>
          <a:graphicData uri="http://schemas.openxmlformats.org/drawingml/2006/table">
            <a:tbl>
              <a:tblPr firstRow="1" firstCol="1" bandRow="1">
                <a:tableStyleId>{5C22544A-7EE6-4342-B048-85BDC9FD1C3A}</a:tableStyleId>
              </a:tblPr>
              <a:tblGrid>
                <a:gridCol w="2270654">
                  <a:extLst>
                    <a:ext uri="{9D8B030D-6E8A-4147-A177-3AD203B41FA5}">
                      <a16:colId xmlns:a16="http://schemas.microsoft.com/office/drawing/2014/main" val="358241191"/>
                    </a:ext>
                  </a:extLst>
                </a:gridCol>
                <a:gridCol w="1995443">
                  <a:extLst>
                    <a:ext uri="{9D8B030D-6E8A-4147-A177-3AD203B41FA5}">
                      <a16:colId xmlns:a16="http://schemas.microsoft.com/office/drawing/2014/main" val="1281362929"/>
                    </a:ext>
                  </a:extLst>
                </a:gridCol>
                <a:gridCol w="1995443">
                  <a:extLst>
                    <a:ext uri="{9D8B030D-6E8A-4147-A177-3AD203B41FA5}">
                      <a16:colId xmlns:a16="http://schemas.microsoft.com/office/drawing/2014/main" val="1450644947"/>
                    </a:ext>
                  </a:extLst>
                </a:gridCol>
                <a:gridCol w="1995443">
                  <a:extLst>
                    <a:ext uri="{9D8B030D-6E8A-4147-A177-3AD203B41FA5}">
                      <a16:colId xmlns:a16="http://schemas.microsoft.com/office/drawing/2014/main" val="2547273335"/>
                    </a:ext>
                  </a:extLst>
                </a:gridCol>
                <a:gridCol w="1995443">
                  <a:extLst>
                    <a:ext uri="{9D8B030D-6E8A-4147-A177-3AD203B41FA5}">
                      <a16:colId xmlns:a16="http://schemas.microsoft.com/office/drawing/2014/main" val="3348774470"/>
                    </a:ext>
                  </a:extLst>
                </a:gridCol>
              </a:tblGrid>
              <a:tr h="943046">
                <a:tc>
                  <a:txBody>
                    <a:bodyPr/>
                    <a:lstStyle/>
                    <a:p>
                      <a:pPr>
                        <a:lnSpc>
                          <a:spcPct val="150000"/>
                        </a:lnSpc>
                        <a:spcAft>
                          <a:spcPts val="800"/>
                        </a:spcAft>
                        <a:buNone/>
                      </a:pPr>
                      <a:r>
                        <a:rPr lang="en-AU" sz="1400" dirty="0">
                          <a:effectLst/>
                        </a:rPr>
                        <a:t>Variable </a:t>
                      </a:r>
                      <a:endParaRPr lang="en-AU" sz="14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50000"/>
                        </a:lnSpc>
                        <a:spcAft>
                          <a:spcPts val="800"/>
                        </a:spcAft>
                        <a:buNone/>
                      </a:pPr>
                      <a:r>
                        <a:rPr lang="en-AU" sz="1400" dirty="0">
                          <a:effectLst/>
                        </a:rPr>
                        <a:t>Anxiety Symptoms</a:t>
                      </a:r>
                      <a:endParaRPr lang="en-AU" sz="14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50000"/>
                        </a:lnSpc>
                        <a:spcAft>
                          <a:spcPts val="800"/>
                        </a:spcAft>
                        <a:buNone/>
                      </a:pPr>
                      <a:r>
                        <a:rPr lang="en-AU" sz="1400">
                          <a:effectLst/>
                        </a:rPr>
                        <a:t>Anxiety Diagnostic Severity</a:t>
                      </a:r>
                      <a:endParaRPr lang="en-AU" sz="14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50000"/>
                        </a:lnSpc>
                        <a:spcAft>
                          <a:spcPts val="800"/>
                        </a:spcAft>
                        <a:buNone/>
                      </a:pPr>
                      <a:r>
                        <a:rPr lang="en-AU" sz="1400" dirty="0">
                          <a:effectLst/>
                        </a:rPr>
                        <a:t>Infant Age at Baseline</a:t>
                      </a:r>
                      <a:endParaRPr lang="en-AU" sz="14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50000"/>
                        </a:lnSpc>
                        <a:spcAft>
                          <a:spcPts val="800"/>
                        </a:spcAft>
                        <a:buNone/>
                      </a:pPr>
                      <a:r>
                        <a:rPr lang="en-AU" sz="1400">
                          <a:effectLst/>
                        </a:rPr>
                        <a:t>Negative Affect</a:t>
                      </a:r>
                      <a:endParaRPr lang="en-AU" sz="14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12860468"/>
                  </a:ext>
                </a:extLst>
              </a:tr>
              <a:tr h="617618">
                <a:tc>
                  <a:txBody>
                    <a:bodyPr/>
                    <a:lstStyle/>
                    <a:p>
                      <a:pPr>
                        <a:lnSpc>
                          <a:spcPct val="150000"/>
                        </a:lnSpc>
                        <a:spcAft>
                          <a:spcPts val="800"/>
                        </a:spcAft>
                        <a:buNone/>
                      </a:pPr>
                      <a:r>
                        <a:rPr lang="en-AU" sz="1400" dirty="0">
                          <a:effectLst/>
                        </a:rPr>
                        <a:t>Anxiety Diagnostic Severity</a:t>
                      </a:r>
                      <a:endParaRPr lang="en-AU" sz="14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dirty="0">
                          <a:effectLst/>
                        </a:rPr>
                        <a:t>.57***</a:t>
                      </a:r>
                      <a:endParaRPr lang="en-AU" sz="20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dirty="0">
                          <a:effectLst/>
                        </a:rPr>
                        <a:t>_</a:t>
                      </a:r>
                      <a:endParaRPr lang="en-AU" sz="20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a:effectLst/>
                        </a:rPr>
                        <a:t> </a:t>
                      </a:r>
                      <a:endParaRPr lang="en-AU" sz="20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a:effectLst/>
                        </a:rPr>
                        <a:t> </a:t>
                      </a:r>
                      <a:endParaRPr lang="en-AU" sz="20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9899394"/>
                  </a:ext>
                </a:extLst>
              </a:tr>
              <a:tr h="617618">
                <a:tc>
                  <a:txBody>
                    <a:bodyPr/>
                    <a:lstStyle/>
                    <a:p>
                      <a:pPr>
                        <a:lnSpc>
                          <a:spcPct val="150000"/>
                        </a:lnSpc>
                        <a:spcAft>
                          <a:spcPts val="800"/>
                        </a:spcAft>
                        <a:buNone/>
                      </a:pPr>
                      <a:r>
                        <a:rPr lang="en-AU" sz="1400">
                          <a:effectLst/>
                        </a:rPr>
                        <a:t>Infant Age at Baseline</a:t>
                      </a:r>
                      <a:endParaRPr lang="en-AU" sz="14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a:effectLst/>
                        </a:rPr>
                        <a:t>.24*</a:t>
                      </a:r>
                      <a:endParaRPr lang="en-AU" sz="20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dirty="0">
                          <a:effectLst/>
                        </a:rPr>
                        <a:t>.01</a:t>
                      </a:r>
                      <a:endParaRPr lang="en-AU" sz="20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dirty="0">
                          <a:effectLst/>
                        </a:rPr>
                        <a:t>_</a:t>
                      </a:r>
                      <a:endParaRPr lang="en-AU" sz="20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a:effectLst/>
                        </a:rPr>
                        <a:t> </a:t>
                      </a:r>
                      <a:endParaRPr lang="en-AU" sz="20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4917333"/>
                  </a:ext>
                </a:extLst>
              </a:tr>
              <a:tr h="617618">
                <a:tc>
                  <a:txBody>
                    <a:bodyPr/>
                    <a:lstStyle/>
                    <a:p>
                      <a:pPr>
                        <a:lnSpc>
                          <a:spcPct val="150000"/>
                        </a:lnSpc>
                        <a:spcAft>
                          <a:spcPts val="800"/>
                        </a:spcAft>
                        <a:buNone/>
                      </a:pPr>
                      <a:r>
                        <a:rPr lang="en-AU" sz="1400">
                          <a:effectLst/>
                        </a:rPr>
                        <a:t>Negative Affect</a:t>
                      </a:r>
                      <a:endParaRPr lang="en-AU" sz="14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a:effectLst/>
                        </a:rPr>
                        <a:t>.34***</a:t>
                      </a:r>
                      <a:endParaRPr lang="en-AU" sz="20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a:effectLst/>
                        </a:rPr>
                        <a:t>.19</a:t>
                      </a:r>
                      <a:endParaRPr lang="en-AU" sz="20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dirty="0">
                          <a:effectLst/>
                        </a:rPr>
                        <a:t>.30**</a:t>
                      </a:r>
                      <a:endParaRPr lang="en-AU" sz="20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a:effectLst/>
                        </a:rPr>
                        <a:t>_</a:t>
                      </a:r>
                      <a:endParaRPr lang="en-AU" sz="20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8590613"/>
                  </a:ext>
                </a:extLst>
              </a:tr>
              <a:tr h="617618">
                <a:tc>
                  <a:txBody>
                    <a:bodyPr/>
                    <a:lstStyle/>
                    <a:p>
                      <a:pPr>
                        <a:lnSpc>
                          <a:spcPct val="150000"/>
                        </a:lnSpc>
                        <a:spcAft>
                          <a:spcPts val="800"/>
                        </a:spcAft>
                        <a:buNone/>
                      </a:pPr>
                      <a:r>
                        <a:rPr lang="en-AU" sz="1400" dirty="0">
                          <a:effectLst/>
                        </a:rPr>
                        <a:t>Attentional Engagement to Threat</a:t>
                      </a:r>
                      <a:endParaRPr lang="en-AU" sz="14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dirty="0">
                          <a:effectLst/>
                        </a:rPr>
                        <a:t>.13</a:t>
                      </a:r>
                      <a:endParaRPr lang="en-AU" sz="20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dirty="0">
                          <a:effectLst/>
                        </a:rPr>
                        <a:t>-.03</a:t>
                      </a:r>
                      <a:endParaRPr lang="en-AU" sz="20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dirty="0">
                          <a:effectLst/>
                        </a:rPr>
                        <a:t>-.15</a:t>
                      </a:r>
                      <a:endParaRPr lang="en-AU" sz="20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2000" dirty="0">
                          <a:effectLst/>
                        </a:rPr>
                        <a:t>-.22*</a:t>
                      </a:r>
                      <a:endParaRPr lang="en-AU" sz="20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64641023"/>
                  </a:ext>
                </a:extLst>
              </a:tr>
            </a:tbl>
          </a:graphicData>
        </a:graphic>
      </p:graphicFrame>
      <p:sp>
        <p:nvSpPr>
          <p:cNvPr id="4" name="Text Placeholder 3">
            <a:extLst>
              <a:ext uri="{FF2B5EF4-FFF2-40B4-BE49-F238E27FC236}">
                <a16:creationId xmlns:a16="http://schemas.microsoft.com/office/drawing/2014/main" id="{D55C82BB-C9A9-251B-3D16-C64D933283FB}"/>
              </a:ext>
            </a:extLst>
          </p:cNvPr>
          <p:cNvSpPr>
            <a:spLocks noGrp="1"/>
          </p:cNvSpPr>
          <p:nvPr>
            <p:ph type="body" sz="quarter" idx="15"/>
          </p:nvPr>
        </p:nvSpPr>
        <p:spPr/>
        <p:txBody>
          <a:bodyPr/>
          <a:lstStyle/>
          <a:p>
            <a:r>
              <a:rPr lang="en-US" dirty="0"/>
              <a:t>BIVARIATE CORRELATIONS</a:t>
            </a:r>
          </a:p>
        </p:txBody>
      </p:sp>
      <p:sp>
        <p:nvSpPr>
          <p:cNvPr id="7" name="TextBox 6">
            <a:extLst>
              <a:ext uri="{FF2B5EF4-FFF2-40B4-BE49-F238E27FC236}">
                <a16:creationId xmlns:a16="http://schemas.microsoft.com/office/drawing/2014/main" id="{53145901-0D4D-1295-681F-AE4E42B7BCE4}"/>
              </a:ext>
            </a:extLst>
          </p:cNvPr>
          <p:cNvSpPr txBox="1"/>
          <p:nvPr/>
        </p:nvSpPr>
        <p:spPr>
          <a:xfrm>
            <a:off x="609600" y="5493457"/>
            <a:ext cx="6102626" cy="569580"/>
          </a:xfrm>
          <a:prstGeom prst="rect">
            <a:avLst/>
          </a:prstGeom>
          <a:noFill/>
        </p:spPr>
        <p:txBody>
          <a:bodyPr wrap="square">
            <a:spAutoFit/>
          </a:bodyPr>
          <a:lstStyle/>
          <a:p>
            <a:pPr>
              <a:lnSpc>
                <a:spcPct val="200000"/>
              </a:lnSpc>
              <a:spcAft>
                <a:spcPts val="800"/>
              </a:spcAft>
              <a:buNone/>
            </a:pPr>
            <a:r>
              <a:rPr lang="en-AU" sz="1800" i="1" dirty="0">
                <a:effectLst/>
                <a:latin typeface="+mj-lt"/>
                <a:ea typeface="Aptos" panose="020B0004020202020204" pitchFamily="34" charset="0"/>
                <a:cs typeface="Times New Roman" panose="02020603050405020304" pitchFamily="18" charset="0"/>
              </a:rPr>
              <a:t>Note: *p &lt; .05, **p &lt; .01, ***p &lt; .001</a:t>
            </a:r>
            <a:endParaRPr lang="en-AU" sz="1800" dirty="0">
              <a:effectLst/>
              <a:latin typeface="+mj-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07491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AF6A6-6A52-7632-C9D9-19FF7051FD9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DC1BEED-A16D-1A8C-1D15-520F7AD0E1E7}"/>
              </a:ext>
            </a:extLst>
          </p:cNvPr>
          <p:cNvSpPr/>
          <p:nvPr/>
        </p:nvSpPr>
        <p:spPr>
          <a:xfrm>
            <a:off x="10390909" y="5708073"/>
            <a:ext cx="1440873" cy="817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5C1EF1-9D38-BB20-2D73-7452A89C81FE}"/>
              </a:ext>
            </a:extLst>
          </p:cNvPr>
          <p:cNvSpPr>
            <a:spLocks noGrp="1"/>
          </p:cNvSpPr>
          <p:nvPr>
            <p:ph type="title"/>
          </p:nvPr>
        </p:nvSpPr>
        <p:spPr/>
        <p:txBody>
          <a:bodyPr/>
          <a:lstStyle/>
          <a:p>
            <a:r>
              <a:rPr lang="en-US" dirty="0"/>
              <a:t>Results</a:t>
            </a:r>
          </a:p>
        </p:txBody>
      </p:sp>
      <mc:AlternateContent xmlns:mc="http://schemas.openxmlformats.org/markup-compatibility/2006" xmlns:a14="http://schemas.microsoft.com/office/drawing/2010/main">
        <mc:Choice Requires="a14">
          <p:graphicFrame>
            <p:nvGraphicFramePr>
              <p:cNvPr id="5" name="Content Placeholder 4">
                <a:extLst>
                  <a:ext uri="{FF2B5EF4-FFF2-40B4-BE49-F238E27FC236}">
                    <a16:creationId xmlns:a16="http://schemas.microsoft.com/office/drawing/2014/main" id="{ABB63218-9079-0ECD-410C-57CD4D30E82A}"/>
                  </a:ext>
                </a:extLst>
              </p:cNvPr>
              <p:cNvGraphicFramePr>
                <a:graphicFrameLocks noGrp="1"/>
              </p:cNvGraphicFramePr>
              <p:nvPr>
                <p:ph idx="1"/>
                <p:extLst>
                  <p:ext uri="{D42A27DB-BD31-4B8C-83A1-F6EECF244321}">
                    <p14:modId xmlns:p14="http://schemas.microsoft.com/office/powerpoint/2010/main" val="1230372771"/>
                  </p:ext>
                </p:extLst>
              </p:nvPr>
            </p:nvGraphicFramePr>
            <p:xfrm>
              <a:off x="771525" y="1727753"/>
              <a:ext cx="10648949" cy="4212336"/>
            </p:xfrm>
            <a:graphic>
              <a:graphicData uri="http://schemas.openxmlformats.org/drawingml/2006/table">
                <a:tbl>
                  <a:tblPr firstRow="1" firstCol="1" bandRow="1">
                    <a:tableStyleId>{5C22544A-7EE6-4342-B048-85BDC9FD1C3A}</a:tableStyleId>
                  </a:tblPr>
                  <a:tblGrid>
                    <a:gridCol w="4159704">
                      <a:extLst>
                        <a:ext uri="{9D8B030D-6E8A-4147-A177-3AD203B41FA5}">
                          <a16:colId xmlns:a16="http://schemas.microsoft.com/office/drawing/2014/main" val="1537768553"/>
                        </a:ext>
                      </a:extLst>
                    </a:gridCol>
                    <a:gridCol w="1551214">
                      <a:extLst>
                        <a:ext uri="{9D8B030D-6E8A-4147-A177-3AD203B41FA5}">
                          <a16:colId xmlns:a16="http://schemas.microsoft.com/office/drawing/2014/main" val="2807575825"/>
                        </a:ext>
                      </a:extLst>
                    </a:gridCol>
                    <a:gridCol w="800100">
                      <a:extLst>
                        <a:ext uri="{9D8B030D-6E8A-4147-A177-3AD203B41FA5}">
                          <a16:colId xmlns:a16="http://schemas.microsoft.com/office/drawing/2014/main" val="2446706821"/>
                        </a:ext>
                      </a:extLst>
                    </a:gridCol>
                    <a:gridCol w="1061357">
                      <a:extLst>
                        <a:ext uri="{9D8B030D-6E8A-4147-A177-3AD203B41FA5}">
                          <a16:colId xmlns:a16="http://schemas.microsoft.com/office/drawing/2014/main" val="4199093929"/>
                        </a:ext>
                      </a:extLst>
                    </a:gridCol>
                    <a:gridCol w="1966816">
                      <a:extLst>
                        <a:ext uri="{9D8B030D-6E8A-4147-A177-3AD203B41FA5}">
                          <a16:colId xmlns:a16="http://schemas.microsoft.com/office/drawing/2014/main" val="793723633"/>
                        </a:ext>
                      </a:extLst>
                    </a:gridCol>
                    <a:gridCol w="1109758">
                      <a:extLst>
                        <a:ext uri="{9D8B030D-6E8A-4147-A177-3AD203B41FA5}">
                          <a16:colId xmlns:a16="http://schemas.microsoft.com/office/drawing/2014/main" val="3979255056"/>
                        </a:ext>
                      </a:extLst>
                    </a:gridCol>
                  </a:tblGrid>
                  <a:tr h="291675">
                    <a:tc>
                      <a:txBody>
                        <a:bodyPr/>
                        <a:lstStyle/>
                        <a:p>
                          <a:pPr>
                            <a:lnSpc>
                              <a:spcPct val="150000"/>
                            </a:lnSpc>
                            <a:spcAft>
                              <a:spcPts val="800"/>
                            </a:spcAft>
                            <a:buNone/>
                          </a:pPr>
                          <a:r>
                            <a:rPr lang="en-AU" sz="1600" dirty="0">
                              <a:effectLst/>
                              <a:latin typeface="+mj-lt"/>
                            </a:rPr>
                            <a:t>Step</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B (SE B)</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sym typeface="Symbol" pitchFamily="2" charset="2"/>
                            </a:rPr>
                            <a:t></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t</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R</a:t>
                          </a:r>
                          <a:r>
                            <a:rPr lang="en-AU" sz="1600" baseline="30000">
                              <a:effectLst/>
                              <a:latin typeface="+mj-lt"/>
                            </a:rPr>
                            <a:t>2</a:t>
                          </a:r>
                          <a:r>
                            <a:rPr lang="en-AU" sz="1600">
                              <a:effectLst/>
                              <a:latin typeface="+mj-lt"/>
                            </a:rPr>
                            <a:t> (Adj. R</a:t>
                          </a:r>
                          <a:r>
                            <a:rPr lang="en-AU" sz="1600" baseline="30000">
                              <a:effectLst/>
                              <a:latin typeface="+mj-lt"/>
                            </a:rPr>
                            <a:t>2</a:t>
                          </a:r>
                          <a:r>
                            <a:rPr lang="en-AU" sz="1600">
                              <a:effectLst/>
                              <a:latin typeface="+mj-lt"/>
                            </a:rPr>
                            <a:t>)</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∆R</a:t>
                          </a:r>
                          <a:r>
                            <a:rPr lang="en-AU" sz="1600" baseline="30000" dirty="0">
                              <a:effectLst/>
                              <a:latin typeface="+mj-lt"/>
                            </a:rPr>
                            <a:t>2</a:t>
                          </a:r>
                          <a:endParaRPr lang="en-AU" sz="1600" dirty="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1404921915"/>
                      </a:ext>
                    </a:extLst>
                  </a:tr>
                  <a:tr h="291751">
                    <a:tc>
                      <a:txBody>
                        <a:bodyPr/>
                        <a:lstStyle/>
                        <a:p>
                          <a:pPr>
                            <a:lnSpc>
                              <a:spcPct val="150000"/>
                            </a:lnSpc>
                            <a:spcAft>
                              <a:spcPts val="800"/>
                            </a:spcAft>
                            <a:buNone/>
                          </a:pPr>
                          <a:r>
                            <a:rPr lang="en-AU" sz="1600">
                              <a:effectLst/>
                              <a:latin typeface="+mj-lt"/>
                            </a:rPr>
                            <a:t>Step 1</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.000 (–.011)</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.000</a:t>
                          </a:r>
                          <a:endParaRPr lang="en-AU" sz="160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689535214"/>
                      </a:ext>
                    </a:extLst>
                  </a:tr>
                  <a:tr h="291751">
                    <a:tc>
                      <a:txBody>
                        <a:bodyPr/>
                        <a:lstStyle/>
                        <a:p>
                          <a:pPr>
                            <a:lnSpc>
                              <a:spcPct val="150000"/>
                            </a:lnSpc>
                            <a:spcAft>
                              <a:spcPts val="800"/>
                            </a:spcAft>
                            <a:buNone/>
                          </a:pPr>
                          <a:r>
                            <a:rPr lang="en-AU" sz="1600">
                              <a:effectLst/>
                              <a:latin typeface="+mj-lt"/>
                            </a:rPr>
                            <a:t>   Infant age</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0.01 (0.06)</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.01</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0.12</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2500606632"/>
                      </a:ext>
                    </a:extLst>
                  </a:tr>
                  <a:tr h="291751">
                    <a:tc>
                      <a:txBody>
                        <a:bodyPr/>
                        <a:lstStyle/>
                        <a:p>
                          <a:pPr>
                            <a:lnSpc>
                              <a:spcPct val="150000"/>
                            </a:lnSpc>
                            <a:spcAft>
                              <a:spcPts val="800"/>
                            </a:spcAft>
                            <a:buNone/>
                          </a:pPr>
                          <a:r>
                            <a:rPr lang="en-AU" sz="1600">
                              <a:effectLst/>
                              <a:latin typeface="+mj-lt"/>
                            </a:rPr>
                            <a:t>Step 2 </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.092 (.055)</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.092</a:t>
                          </a:r>
                          <a:endParaRPr lang="en-AU" sz="160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3089950579"/>
                      </a:ext>
                    </a:extLst>
                  </a:tr>
                  <a:tr h="291751">
                    <a:tc>
                      <a:txBody>
                        <a:bodyPr/>
                        <a:lstStyle/>
                        <a:p>
                          <a:pPr>
                            <a:lnSpc>
                              <a:spcPct val="150000"/>
                            </a:lnSpc>
                            <a:spcAft>
                              <a:spcPts val="800"/>
                            </a:spcAft>
                            <a:buNone/>
                          </a:pPr>
                          <a:r>
                            <a:rPr lang="en-AU" sz="1600">
                              <a:effectLst/>
                              <a:latin typeface="+mj-lt"/>
                            </a:rPr>
                            <a:t>   Infant age</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–0.02 (0.07)</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–.03</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0.29</a:t>
                          </a:r>
                          <a:endParaRPr lang="en-AU" sz="1600" dirty="0">
                            <a:effectLst/>
                            <a:latin typeface="+mj-lt"/>
                            <a:ea typeface="+mn-ea"/>
                            <a:cs typeface="Times New Roman" panose="02020603050405020304" pitchFamily="18" charset="0"/>
                          </a:endParaRPr>
                        </a:p>
                      </a:txBody>
                      <a:tcPr marL="68580" marR="68580" marT="0" marB="0"/>
                    </a:tc>
                    <a:tc>
                      <a:txBody>
                        <a:bodyPr/>
                        <a:lstStyle/>
                        <a:p>
                          <a:pP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475981674"/>
                      </a:ext>
                    </a:extLst>
                  </a:tr>
                  <a:tr h="291751">
                    <a:tc>
                      <a:txBody>
                        <a:bodyPr/>
                        <a:lstStyle/>
                        <a:p>
                          <a:pPr>
                            <a:lnSpc>
                              <a:spcPct val="150000"/>
                            </a:lnSpc>
                            <a:spcAft>
                              <a:spcPts val="800"/>
                            </a:spcAft>
                            <a:buNone/>
                          </a:pPr>
                          <a:r>
                            <a:rPr lang="en-AU" sz="1600">
                              <a:effectLst/>
                              <a:latin typeface="+mj-lt"/>
                            </a:rPr>
                            <a:t>   Negative affect</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0.59 (0.22)</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31**</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2.70</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2576521432"/>
                      </a:ext>
                    </a:extLst>
                  </a:tr>
                  <a:tr h="291751">
                    <a:tc>
                      <a:txBody>
                        <a:bodyPr/>
                        <a:lstStyle/>
                        <a:p>
                          <a:pPr>
                            <a:lnSpc>
                              <a:spcPct val="150000"/>
                            </a:lnSpc>
                            <a:spcAft>
                              <a:spcPts val="800"/>
                            </a:spcAft>
                            <a:buNone/>
                          </a:pPr>
                          <a:r>
                            <a:rPr lang="en-AU" sz="1600" dirty="0">
                              <a:effectLst/>
                              <a:latin typeface="+mj-lt"/>
                            </a:rPr>
                            <a:t>   </a:t>
                          </a:r>
                          <a:r>
                            <a:rPr lang="en-AU" sz="1600" dirty="0">
                              <a:effectLst/>
                            </a:rPr>
                            <a:t>Attentional engagement to threat</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0.44 (1.01)</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.05</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0.42</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2479848630"/>
                      </a:ext>
                    </a:extLst>
                  </a:tr>
                  <a:tr h="291751">
                    <a:tc>
                      <a:txBody>
                        <a:bodyPr/>
                        <a:lstStyle/>
                        <a:p>
                          <a:pPr>
                            <a:lnSpc>
                              <a:spcPct val="150000"/>
                            </a:lnSpc>
                            <a:spcAft>
                              <a:spcPts val="800"/>
                            </a:spcAft>
                            <a:buNone/>
                          </a:pPr>
                          <a:r>
                            <a:rPr lang="en-AU" sz="1600">
                              <a:effectLst/>
                              <a:latin typeface="+mj-lt"/>
                            </a:rPr>
                            <a:t>Step 3 </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.095 (.045)</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.003</a:t>
                          </a:r>
                          <a:endParaRPr lang="en-AU" sz="1600" dirty="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4017782785"/>
                      </a:ext>
                    </a:extLst>
                  </a:tr>
                  <a:tr h="291751">
                    <a:tc>
                      <a:txBody>
                        <a:bodyPr/>
                        <a:lstStyle/>
                        <a:p>
                          <a:pPr>
                            <a:lnSpc>
                              <a:spcPct val="150000"/>
                            </a:lnSpc>
                            <a:spcAft>
                              <a:spcPts val="800"/>
                            </a:spcAft>
                            <a:buNone/>
                          </a:pPr>
                          <a:r>
                            <a:rPr lang="en-AU" sz="1600">
                              <a:effectLst/>
                              <a:latin typeface="+mj-lt"/>
                            </a:rPr>
                            <a:t>   Infant age</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–0.03 (0.07)</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–.03</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0.35</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3358181300"/>
                      </a:ext>
                    </a:extLst>
                  </a:tr>
                  <a:tr h="291751">
                    <a:tc>
                      <a:txBody>
                        <a:bodyPr/>
                        <a:lstStyle/>
                        <a:p>
                          <a:pPr>
                            <a:lnSpc>
                              <a:spcPct val="150000"/>
                            </a:lnSpc>
                            <a:spcAft>
                              <a:spcPts val="800"/>
                            </a:spcAft>
                            <a:buNone/>
                          </a:pPr>
                          <a:r>
                            <a:rPr lang="en-AU" sz="1600">
                              <a:effectLst/>
                              <a:latin typeface="+mj-lt"/>
                            </a:rPr>
                            <a:t>   Negative affect</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0.58 (0.22)</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.30*</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2.63</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2948795242"/>
                      </a:ext>
                    </a:extLst>
                  </a:tr>
                  <a:tr h="291751">
                    <a:tc>
                      <a:txBody>
                        <a:bodyPr/>
                        <a:lstStyle/>
                        <a:p>
                          <a:pPr>
                            <a:lnSpc>
                              <a:spcPct val="150000"/>
                            </a:lnSpc>
                            <a:spcAft>
                              <a:spcPts val="800"/>
                            </a:spcAft>
                            <a:buNone/>
                          </a:pPr>
                          <a:r>
                            <a:rPr lang="en-AU" sz="1600" dirty="0">
                              <a:effectLst/>
                              <a:latin typeface="+mj-lt"/>
                            </a:rPr>
                            <a:t>   </a:t>
                          </a:r>
                          <a:r>
                            <a:rPr lang="en-AU" sz="1600" dirty="0">
                              <a:effectLst/>
                            </a:rPr>
                            <a:t>Attentional engagement to threat</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0.41 (1.02)</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.04</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0.40</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4263255248"/>
                      </a:ext>
                    </a:extLst>
                  </a:tr>
                  <a:tr h="291751">
                    <a:tc>
                      <a:txBody>
                        <a:bodyPr/>
                        <a:lstStyle/>
                        <a:p>
                          <a:pPr>
                            <a:lnSpc>
                              <a:spcPct val="150000"/>
                            </a:lnSpc>
                            <a:spcAft>
                              <a:spcPts val="800"/>
                            </a:spcAft>
                            <a:buNone/>
                          </a:pPr>
                          <a:r>
                            <a:rPr lang="en-AU" sz="1600" dirty="0">
                              <a:effectLst/>
                              <a:latin typeface="+mj-lt"/>
                            </a:rPr>
                            <a:t>   Negative affect </a:t>
                          </a:r>
                          <a14:m>
                            <m:oMath xmlns:m="http://schemas.openxmlformats.org/officeDocument/2006/math">
                              <m:r>
                                <a:rPr lang="en-AU" sz="1600">
                                  <a:effectLst/>
                                  <a:latin typeface="Cambria Math" panose="02040503050406030204" pitchFamily="18" charset="0"/>
                                </a:rPr>
                                <m:t>×</m:t>
                              </m:r>
                            </m:oMath>
                          </a14:m>
                          <a:r>
                            <a:rPr lang="en-AU" sz="1600" dirty="0">
                              <a:effectLst/>
                              <a:latin typeface="+mj-lt"/>
                            </a:rPr>
                            <a:t> </a:t>
                          </a:r>
                          <a:r>
                            <a:rPr lang="en-AU" sz="1600" dirty="0">
                              <a:effectLst/>
                            </a:rPr>
                            <a:t>Attentional engagement to threat</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–0.38 (0.81)</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–.05</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0.47</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4084589403"/>
                      </a:ext>
                    </a:extLst>
                  </a:tr>
                </a:tbl>
              </a:graphicData>
            </a:graphic>
          </p:graphicFrame>
        </mc:Choice>
        <mc:Fallback xmlns="">
          <p:graphicFrame>
            <p:nvGraphicFramePr>
              <p:cNvPr id="5" name="Content Placeholder 4">
                <a:extLst>
                  <a:ext uri="{FF2B5EF4-FFF2-40B4-BE49-F238E27FC236}">
                    <a16:creationId xmlns:a16="http://schemas.microsoft.com/office/drawing/2014/main" id="{ABB63218-9079-0ECD-410C-57CD4D30E82A}"/>
                  </a:ext>
                </a:extLst>
              </p:cNvPr>
              <p:cNvGraphicFramePr>
                <a:graphicFrameLocks noGrp="1"/>
              </p:cNvGraphicFramePr>
              <p:nvPr>
                <p:ph idx="1"/>
                <p:extLst>
                  <p:ext uri="{D42A27DB-BD31-4B8C-83A1-F6EECF244321}">
                    <p14:modId xmlns:p14="http://schemas.microsoft.com/office/powerpoint/2010/main" val="1230372771"/>
                  </p:ext>
                </p:extLst>
              </p:nvPr>
            </p:nvGraphicFramePr>
            <p:xfrm>
              <a:off x="771525" y="1727753"/>
              <a:ext cx="10648949" cy="4212336"/>
            </p:xfrm>
            <a:graphic>
              <a:graphicData uri="http://schemas.openxmlformats.org/drawingml/2006/table">
                <a:tbl>
                  <a:tblPr firstRow="1" firstCol="1" bandRow="1">
                    <a:tableStyleId>{5C22544A-7EE6-4342-B048-85BDC9FD1C3A}</a:tableStyleId>
                  </a:tblPr>
                  <a:tblGrid>
                    <a:gridCol w="4159704">
                      <a:extLst>
                        <a:ext uri="{9D8B030D-6E8A-4147-A177-3AD203B41FA5}">
                          <a16:colId xmlns:a16="http://schemas.microsoft.com/office/drawing/2014/main" val="1537768553"/>
                        </a:ext>
                      </a:extLst>
                    </a:gridCol>
                    <a:gridCol w="1551214">
                      <a:extLst>
                        <a:ext uri="{9D8B030D-6E8A-4147-A177-3AD203B41FA5}">
                          <a16:colId xmlns:a16="http://schemas.microsoft.com/office/drawing/2014/main" val="2807575825"/>
                        </a:ext>
                      </a:extLst>
                    </a:gridCol>
                    <a:gridCol w="800100">
                      <a:extLst>
                        <a:ext uri="{9D8B030D-6E8A-4147-A177-3AD203B41FA5}">
                          <a16:colId xmlns:a16="http://schemas.microsoft.com/office/drawing/2014/main" val="2446706821"/>
                        </a:ext>
                      </a:extLst>
                    </a:gridCol>
                    <a:gridCol w="1061357">
                      <a:extLst>
                        <a:ext uri="{9D8B030D-6E8A-4147-A177-3AD203B41FA5}">
                          <a16:colId xmlns:a16="http://schemas.microsoft.com/office/drawing/2014/main" val="4199093929"/>
                        </a:ext>
                      </a:extLst>
                    </a:gridCol>
                    <a:gridCol w="1966816">
                      <a:extLst>
                        <a:ext uri="{9D8B030D-6E8A-4147-A177-3AD203B41FA5}">
                          <a16:colId xmlns:a16="http://schemas.microsoft.com/office/drawing/2014/main" val="793723633"/>
                        </a:ext>
                      </a:extLst>
                    </a:gridCol>
                    <a:gridCol w="1109758">
                      <a:extLst>
                        <a:ext uri="{9D8B030D-6E8A-4147-A177-3AD203B41FA5}">
                          <a16:colId xmlns:a16="http://schemas.microsoft.com/office/drawing/2014/main" val="3979255056"/>
                        </a:ext>
                      </a:extLst>
                    </a:gridCol>
                  </a:tblGrid>
                  <a:tr h="320548">
                    <a:tc>
                      <a:txBody>
                        <a:bodyPr/>
                        <a:lstStyle/>
                        <a:p>
                          <a:pPr>
                            <a:lnSpc>
                              <a:spcPct val="150000"/>
                            </a:lnSpc>
                            <a:spcAft>
                              <a:spcPts val="800"/>
                            </a:spcAft>
                            <a:buNone/>
                          </a:pPr>
                          <a:r>
                            <a:rPr lang="en-AU" sz="1600" dirty="0">
                              <a:effectLst/>
                              <a:latin typeface="+mj-lt"/>
                            </a:rPr>
                            <a:t>Step</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B (SE B)</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sym typeface="Symbol" pitchFamily="2" charset="2"/>
                            </a:rPr>
                            <a:t></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t</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R</a:t>
                          </a:r>
                          <a:r>
                            <a:rPr lang="en-AU" sz="1600" baseline="30000">
                              <a:effectLst/>
                              <a:latin typeface="+mj-lt"/>
                            </a:rPr>
                            <a:t>2</a:t>
                          </a:r>
                          <a:r>
                            <a:rPr lang="en-AU" sz="1600">
                              <a:effectLst/>
                              <a:latin typeface="+mj-lt"/>
                            </a:rPr>
                            <a:t> (Adj. R</a:t>
                          </a:r>
                          <a:r>
                            <a:rPr lang="en-AU" sz="1600" baseline="30000">
                              <a:effectLst/>
                              <a:latin typeface="+mj-lt"/>
                            </a:rPr>
                            <a:t>2</a:t>
                          </a:r>
                          <a:r>
                            <a:rPr lang="en-AU" sz="1600">
                              <a:effectLst/>
                              <a:latin typeface="+mj-lt"/>
                            </a:rPr>
                            <a:t>)</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∆R</a:t>
                          </a:r>
                          <a:r>
                            <a:rPr lang="en-AU" sz="1600" baseline="30000" dirty="0">
                              <a:effectLst/>
                              <a:latin typeface="+mj-lt"/>
                            </a:rPr>
                            <a:t>2</a:t>
                          </a:r>
                          <a:endParaRPr lang="en-AU" sz="1600" dirty="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1404921915"/>
                      </a:ext>
                    </a:extLst>
                  </a:tr>
                  <a:tr h="320548">
                    <a:tc>
                      <a:txBody>
                        <a:bodyPr/>
                        <a:lstStyle/>
                        <a:p>
                          <a:pPr>
                            <a:lnSpc>
                              <a:spcPct val="150000"/>
                            </a:lnSpc>
                            <a:spcAft>
                              <a:spcPts val="800"/>
                            </a:spcAft>
                            <a:buNone/>
                          </a:pPr>
                          <a:r>
                            <a:rPr lang="en-AU" sz="1600">
                              <a:effectLst/>
                              <a:latin typeface="+mj-lt"/>
                            </a:rPr>
                            <a:t>Step 1</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.000 (–.011)</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.000</a:t>
                          </a:r>
                          <a:endParaRPr lang="en-AU" sz="160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689535214"/>
                      </a:ext>
                    </a:extLst>
                  </a:tr>
                  <a:tr h="320548">
                    <a:tc>
                      <a:txBody>
                        <a:bodyPr/>
                        <a:lstStyle/>
                        <a:p>
                          <a:pPr>
                            <a:lnSpc>
                              <a:spcPct val="150000"/>
                            </a:lnSpc>
                            <a:spcAft>
                              <a:spcPts val="800"/>
                            </a:spcAft>
                            <a:buNone/>
                          </a:pPr>
                          <a:r>
                            <a:rPr lang="en-AU" sz="1600">
                              <a:effectLst/>
                              <a:latin typeface="+mj-lt"/>
                            </a:rPr>
                            <a:t>   Infant age</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0.01 (0.06)</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.01</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0.12</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2500606632"/>
                      </a:ext>
                    </a:extLst>
                  </a:tr>
                  <a:tr h="320548">
                    <a:tc>
                      <a:txBody>
                        <a:bodyPr/>
                        <a:lstStyle/>
                        <a:p>
                          <a:pPr>
                            <a:lnSpc>
                              <a:spcPct val="150000"/>
                            </a:lnSpc>
                            <a:spcAft>
                              <a:spcPts val="800"/>
                            </a:spcAft>
                            <a:buNone/>
                          </a:pPr>
                          <a:r>
                            <a:rPr lang="en-AU" sz="1600">
                              <a:effectLst/>
                              <a:latin typeface="+mj-lt"/>
                            </a:rPr>
                            <a:t>Step 2 </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.092 (.055)</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.092</a:t>
                          </a:r>
                          <a:endParaRPr lang="en-AU" sz="160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3089950579"/>
                      </a:ext>
                    </a:extLst>
                  </a:tr>
                  <a:tr h="320548">
                    <a:tc>
                      <a:txBody>
                        <a:bodyPr/>
                        <a:lstStyle/>
                        <a:p>
                          <a:pPr>
                            <a:lnSpc>
                              <a:spcPct val="150000"/>
                            </a:lnSpc>
                            <a:spcAft>
                              <a:spcPts val="800"/>
                            </a:spcAft>
                            <a:buNone/>
                          </a:pPr>
                          <a:r>
                            <a:rPr lang="en-AU" sz="1600">
                              <a:effectLst/>
                              <a:latin typeface="+mj-lt"/>
                            </a:rPr>
                            <a:t>   Infant age</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–0.02 (0.07)</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–.03</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0.29</a:t>
                          </a:r>
                          <a:endParaRPr lang="en-AU" sz="1600" dirty="0">
                            <a:effectLst/>
                            <a:latin typeface="+mj-lt"/>
                            <a:ea typeface="+mn-ea"/>
                            <a:cs typeface="Times New Roman" panose="02020603050405020304" pitchFamily="18" charset="0"/>
                          </a:endParaRPr>
                        </a:p>
                      </a:txBody>
                      <a:tcPr marL="68580" marR="68580" marT="0" marB="0"/>
                    </a:tc>
                    <a:tc>
                      <a:txBody>
                        <a:bodyPr/>
                        <a:lstStyle/>
                        <a:p>
                          <a:pP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475981674"/>
                      </a:ext>
                    </a:extLst>
                  </a:tr>
                  <a:tr h="320548">
                    <a:tc>
                      <a:txBody>
                        <a:bodyPr/>
                        <a:lstStyle/>
                        <a:p>
                          <a:pPr>
                            <a:lnSpc>
                              <a:spcPct val="150000"/>
                            </a:lnSpc>
                            <a:spcAft>
                              <a:spcPts val="800"/>
                            </a:spcAft>
                            <a:buNone/>
                          </a:pPr>
                          <a:r>
                            <a:rPr lang="en-AU" sz="1600">
                              <a:effectLst/>
                              <a:latin typeface="+mj-lt"/>
                            </a:rPr>
                            <a:t>   Negative affect</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0.59 (0.22)</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31**</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2.70</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2576521432"/>
                      </a:ext>
                    </a:extLst>
                  </a:tr>
                  <a:tr h="320548">
                    <a:tc>
                      <a:txBody>
                        <a:bodyPr/>
                        <a:lstStyle/>
                        <a:p>
                          <a:pPr>
                            <a:lnSpc>
                              <a:spcPct val="150000"/>
                            </a:lnSpc>
                            <a:spcAft>
                              <a:spcPts val="800"/>
                            </a:spcAft>
                            <a:buNone/>
                          </a:pPr>
                          <a:r>
                            <a:rPr lang="en-AU" sz="1600" dirty="0">
                              <a:effectLst/>
                              <a:latin typeface="+mj-lt"/>
                            </a:rPr>
                            <a:t>   </a:t>
                          </a:r>
                          <a:r>
                            <a:rPr lang="en-AU" sz="1600" dirty="0">
                              <a:effectLst/>
                            </a:rPr>
                            <a:t>Attentional engagement to threat</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0.44 (1.01)</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.05</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0.42</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2479848630"/>
                      </a:ext>
                    </a:extLst>
                  </a:tr>
                  <a:tr h="320548">
                    <a:tc>
                      <a:txBody>
                        <a:bodyPr/>
                        <a:lstStyle/>
                        <a:p>
                          <a:pPr>
                            <a:lnSpc>
                              <a:spcPct val="150000"/>
                            </a:lnSpc>
                            <a:spcAft>
                              <a:spcPts val="800"/>
                            </a:spcAft>
                            <a:buNone/>
                          </a:pPr>
                          <a:r>
                            <a:rPr lang="en-AU" sz="1600">
                              <a:effectLst/>
                              <a:latin typeface="+mj-lt"/>
                            </a:rPr>
                            <a:t>Step 3 </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.095 (.045)</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.003</a:t>
                          </a:r>
                          <a:endParaRPr lang="en-AU" sz="1600" dirty="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4017782785"/>
                      </a:ext>
                    </a:extLst>
                  </a:tr>
                  <a:tr h="320548">
                    <a:tc>
                      <a:txBody>
                        <a:bodyPr/>
                        <a:lstStyle/>
                        <a:p>
                          <a:pPr>
                            <a:lnSpc>
                              <a:spcPct val="150000"/>
                            </a:lnSpc>
                            <a:spcAft>
                              <a:spcPts val="800"/>
                            </a:spcAft>
                            <a:buNone/>
                          </a:pPr>
                          <a:r>
                            <a:rPr lang="en-AU" sz="1600">
                              <a:effectLst/>
                              <a:latin typeface="+mj-lt"/>
                            </a:rPr>
                            <a:t>   Infant age</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–0.03 (0.07)</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–.03</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0.35</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3358181300"/>
                      </a:ext>
                    </a:extLst>
                  </a:tr>
                  <a:tr h="320548">
                    <a:tc>
                      <a:txBody>
                        <a:bodyPr/>
                        <a:lstStyle/>
                        <a:p>
                          <a:pPr>
                            <a:lnSpc>
                              <a:spcPct val="150000"/>
                            </a:lnSpc>
                            <a:spcAft>
                              <a:spcPts val="800"/>
                            </a:spcAft>
                            <a:buNone/>
                          </a:pPr>
                          <a:r>
                            <a:rPr lang="en-AU" sz="1600">
                              <a:effectLst/>
                              <a:latin typeface="+mj-lt"/>
                            </a:rPr>
                            <a:t>   Negative affect</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0.58 (0.22)</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.30*</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2.63</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2948795242"/>
                      </a:ext>
                    </a:extLst>
                  </a:tr>
                  <a:tr h="320548">
                    <a:tc>
                      <a:txBody>
                        <a:bodyPr/>
                        <a:lstStyle/>
                        <a:p>
                          <a:pPr>
                            <a:lnSpc>
                              <a:spcPct val="150000"/>
                            </a:lnSpc>
                            <a:spcAft>
                              <a:spcPts val="800"/>
                            </a:spcAft>
                            <a:buNone/>
                          </a:pPr>
                          <a:r>
                            <a:rPr lang="en-AU" sz="1600" dirty="0">
                              <a:effectLst/>
                              <a:latin typeface="+mj-lt"/>
                            </a:rPr>
                            <a:t>   </a:t>
                          </a:r>
                          <a:r>
                            <a:rPr lang="en-AU" sz="1600" dirty="0">
                              <a:effectLst/>
                            </a:rPr>
                            <a:t>Attentional engagement to threat</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0.41 (1.02)</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.04</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0.40</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4263255248"/>
                      </a:ext>
                    </a:extLst>
                  </a:tr>
                  <a:tr h="686308">
                    <a:tc>
                      <a:txBody>
                        <a:bodyPr/>
                        <a:lstStyle/>
                        <a:p>
                          <a:endParaRPr lang="en-US"/>
                        </a:p>
                      </a:txBody>
                      <a:tcPr marL="68580" marR="68580" marT="0" marB="0">
                        <a:blipFill>
                          <a:blip r:embed="rId3"/>
                          <a:stretch>
                            <a:fillRect t="-516667" r="-156707" b="-18519"/>
                          </a:stretch>
                        </a:blipFill>
                      </a:tcPr>
                    </a:tc>
                    <a:tc>
                      <a:txBody>
                        <a:bodyPr/>
                        <a:lstStyle/>
                        <a:p>
                          <a:pPr algn="ctr">
                            <a:lnSpc>
                              <a:spcPct val="150000"/>
                            </a:lnSpc>
                            <a:spcAft>
                              <a:spcPts val="800"/>
                            </a:spcAft>
                            <a:buNone/>
                          </a:pPr>
                          <a:r>
                            <a:rPr lang="en-AU" sz="1600">
                              <a:effectLst/>
                              <a:latin typeface="+mj-lt"/>
                            </a:rPr>
                            <a:t>–0.38 (0.81)</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–.05</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0.47</a:t>
                          </a:r>
                          <a:endParaRPr lang="en-AU" sz="1600" dirty="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a:effectLst/>
                              <a:latin typeface="+mj-lt"/>
                            </a:rPr>
                            <a:t> </a:t>
                          </a:r>
                          <a:endParaRPr lang="en-AU" sz="1600">
                            <a:effectLst/>
                            <a:latin typeface="+mj-lt"/>
                            <a:ea typeface="+mn-ea"/>
                            <a:cs typeface="Times New Roman" panose="02020603050405020304" pitchFamily="18" charset="0"/>
                          </a:endParaRPr>
                        </a:p>
                      </a:txBody>
                      <a:tcPr marL="68580" marR="68580" marT="0" marB="0"/>
                    </a:tc>
                    <a:tc>
                      <a:txBody>
                        <a:bodyPr/>
                        <a:lstStyle/>
                        <a:p>
                          <a:pPr algn="ctr">
                            <a:lnSpc>
                              <a:spcPct val="150000"/>
                            </a:lnSpc>
                            <a:spcAft>
                              <a:spcPts val="800"/>
                            </a:spcAft>
                            <a:buNone/>
                          </a:pPr>
                          <a:r>
                            <a:rPr lang="en-AU" sz="1600" dirty="0">
                              <a:effectLst/>
                              <a:latin typeface="+mj-lt"/>
                            </a:rPr>
                            <a:t> </a:t>
                          </a:r>
                          <a:endParaRPr lang="en-AU" sz="1600" dirty="0">
                            <a:effectLst/>
                            <a:latin typeface="+mj-lt"/>
                            <a:ea typeface="+mn-ea"/>
                            <a:cs typeface="Times New Roman" panose="02020603050405020304" pitchFamily="18" charset="0"/>
                          </a:endParaRPr>
                        </a:p>
                      </a:txBody>
                      <a:tcPr marL="68580" marR="68580" marT="0" marB="0"/>
                    </a:tc>
                    <a:extLst>
                      <a:ext uri="{0D108BD9-81ED-4DB2-BD59-A6C34878D82A}">
                        <a16:rowId xmlns:a16="http://schemas.microsoft.com/office/drawing/2014/main" val="4084589403"/>
                      </a:ext>
                    </a:extLst>
                  </a:tr>
                </a:tbl>
              </a:graphicData>
            </a:graphic>
          </p:graphicFrame>
        </mc:Fallback>
      </mc:AlternateContent>
      <p:sp>
        <p:nvSpPr>
          <p:cNvPr id="4" name="Text Placeholder 3">
            <a:extLst>
              <a:ext uri="{FF2B5EF4-FFF2-40B4-BE49-F238E27FC236}">
                <a16:creationId xmlns:a16="http://schemas.microsoft.com/office/drawing/2014/main" id="{0730C898-D6C7-0BEF-2C4F-E784FBA8FF39}"/>
              </a:ext>
            </a:extLst>
          </p:cNvPr>
          <p:cNvSpPr>
            <a:spLocks noGrp="1"/>
          </p:cNvSpPr>
          <p:nvPr>
            <p:ph type="body" sz="quarter" idx="15"/>
          </p:nvPr>
        </p:nvSpPr>
        <p:spPr/>
        <p:txBody>
          <a:bodyPr/>
          <a:lstStyle/>
          <a:p>
            <a:r>
              <a:rPr lang="en-AU" dirty="0"/>
              <a:t>Outcome Variable: Anxiety Diagnostic Severity (N = 77)</a:t>
            </a:r>
            <a:endParaRPr lang="en-AU" dirty="0">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FDD68541-D151-00DC-FC31-36F754FB97D1}"/>
              </a:ext>
            </a:extLst>
          </p:cNvPr>
          <p:cNvSpPr txBox="1"/>
          <p:nvPr/>
        </p:nvSpPr>
        <p:spPr>
          <a:xfrm>
            <a:off x="8711196" y="5945874"/>
            <a:ext cx="6102626" cy="456343"/>
          </a:xfrm>
          <a:prstGeom prst="rect">
            <a:avLst/>
          </a:prstGeom>
          <a:noFill/>
        </p:spPr>
        <p:txBody>
          <a:bodyPr wrap="square">
            <a:spAutoFit/>
          </a:bodyPr>
          <a:lstStyle/>
          <a:p>
            <a:pPr>
              <a:lnSpc>
                <a:spcPct val="200000"/>
              </a:lnSpc>
              <a:spcAft>
                <a:spcPts val="800"/>
              </a:spcAft>
              <a:buNone/>
            </a:pPr>
            <a:r>
              <a:rPr lang="en-AU" sz="1400" i="1" dirty="0">
                <a:effectLst/>
                <a:latin typeface="+mj-lt"/>
                <a:ea typeface="Aptos" panose="020B0004020202020204" pitchFamily="34" charset="0"/>
                <a:cs typeface="Times New Roman" panose="02020603050405020304" pitchFamily="18" charset="0"/>
              </a:rPr>
              <a:t>Note: *p &lt; .05, **p &lt; .01, ***p &lt; .001</a:t>
            </a:r>
            <a:endParaRPr lang="en-AU" sz="1400" dirty="0">
              <a:effectLst/>
              <a:latin typeface="+mj-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65272359"/>
      </p:ext>
    </p:extLst>
  </p:cSld>
  <p:clrMapOvr>
    <a:masterClrMapping/>
  </p:clrMapOvr>
</p:sld>
</file>

<file path=ppt/theme/theme1.xml><?xml version="1.0" encoding="utf-8"?>
<a:theme xmlns:a="http://schemas.openxmlformats.org/drawingml/2006/main" name="MAC UNI BASIC_Round 1 Draft for feedback">
  <a:themeElements>
    <a:clrScheme name="MQU Colours">
      <a:dk1>
        <a:sysClr val="windowText" lastClr="000000"/>
      </a:dk1>
      <a:lt1>
        <a:sysClr val="window" lastClr="FFFFFF"/>
      </a:lt1>
      <a:dk2>
        <a:srgbClr val="D6D2C4"/>
      </a:dk2>
      <a:lt2>
        <a:srgbClr val="E6E4DC"/>
      </a:lt2>
      <a:accent1>
        <a:srgbClr val="A6192E"/>
      </a:accent1>
      <a:accent2>
        <a:srgbClr val="76232F"/>
      </a:accent2>
      <a:accent3>
        <a:srgbClr val="D6001C"/>
      </a:accent3>
      <a:accent4>
        <a:srgbClr val="C6007E"/>
      </a:accent4>
      <a:accent5>
        <a:srgbClr val="80225F"/>
      </a:accent5>
      <a:accent6>
        <a:srgbClr val="373A36"/>
      </a:accent6>
      <a:hlink>
        <a:srgbClr val="A6192E"/>
      </a:hlink>
      <a:folHlink>
        <a:srgbClr val="954F72"/>
      </a:folHlink>
    </a:clrScheme>
    <a:fontScheme name="MQ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8" id="{0CD89DA9-FF35-4F17-94A0-3075408AF127}" vid="{EF1B66A3-9AB7-49C7-9C5F-6459A11717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5d254c7-979f-49a7-a529-5252e3e564bc">
      <Terms xmlns="http://schemas.microsoft.com/office/infopath/2007/PartnerControls"/>
    </lcf76f155ced4ddcb4097134ff3c332f>
    <TaxCatchAll xmlns="cc995072-e99b-4acd-9e5e-553ac0eab63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4F04740D327CD49AEFD049884DBD739" ma:contentTypeVersion="12" ma:contentTypeDescription="Create a new document." ma:contentTypeScope="" ma:versionID="4d0e7d2643b9a6a646427ef056cccc8a">
  <xsd:schema xmlns:xsd="http://www.w3.org/2001/XMLSchema" xmlns:xs="http://www.w3.org/2001/XMLSchema" xmlns:p="http://schemas.microsoft.com/office/2006/metadata/properties" xmlns:ns2="c5d254c7-979f-49a7-a529-5252e3e564bc" xmlns:ns3="cc995072-e99b-4acd-9e5e-553ac0eab634" targetNamespace="http://schemas.microsoft.com/office/2006/metadata/properties" ma:root="true" ma:fieldsID="dc5e038491e1684c5c814aa92015b861" ns2:_="" ns3:_="">
    <xsd:import namespace="c5d254c7-979f-49a7-a529-5252e3e564bc"/>
    <xsd:import namespace="cc995072-e99b-4acd-9e5e-553ac0eab634"/>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d254c7-979f-49a7-a529-5252e3e564bc"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0f0fa888-949a-464e-a270-b091e030d5a3"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c995072-e99b-4acd-9e5e-553ac0eab634"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4e9dcbe5-5cb7-4da2-b5a1-c0c46caf07d0}" ma:internalName="TaxCatchAll" ma:showField="CatchAllData" ma:web="cc995072-e99b-4acd-9e5e-553ac0eab63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535551-8DA7-4361-8B9E-F9895200B537}">
  <ds:schemaRefs>
    <ds:schemaRef ds:uri="http://schemas.microsoft.com/sharepoint/v3/contenttype/forms"/>
  </ds:schemaRefs>
</ds:datastoreItem>
</file>

<file path=customXml/itemProps2.xml><?xml version="1.0" encoding="utf-8"?>
<ds:datastoreItem xmlns:ds="http://schemas.openxmlformats.org/officeDocument/2006/customXml" ds:itemID="{DE975E91-6EE4-440B-8827-7CBB84F2D1CB}">
  <ds:schemaRefs>
    <ds:schemaRef ds:uri="http://schemas.microsoft.com/office/2006/metadata/properties"/>
    <ds:schemaRef ds:uri="http://schemas.microsoft.com/office/infopath/2007/PartnerControls"/>
    <ds:schemaRef ds:uri="cc3175cd-d018-4e21-b84c-a58692c7d8dd"/>
    <ds:schemaRef ds:uri="10801f39-1342-4023-9037-73a5292b5b91"/>
    <ds:schemaRef ds:uri="c5d254c7-979f-49a7-a529-5252e3e564bc"/>
    <ds:schemaRef ds:uri="cc995072-e99b-4acd-9e5e-553ac0eab634"/>
  </ds:schemaRefs>
</ds:datastoreItem>
</file>

<file path=customXml/itemProps3.xml><?xml version="1.0" encoding="utf-8"?>
<ds:datastoreItem xmlns:ds="http://schemas.openxmlformats.org/officeDocument/2006/customXml" ds:itemID="{CB3DB282-9487-4920-B05A-55CB72075A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d254c7-979f-49a7-a529-5252e3e564bc"/>
    <ds:schemaRef ds:uri="cc995072-e99b-4acd-9e5e-553ac0eab6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MAC UNI BASIC_Round 1 Draft for feedback</Template>
  <TotalTime>735</TotalTime>
  <Words>1970</Words>
  <Application>Microsoft Macintosh PowerPoint</Application>
  <PresentationFormat>Widescreen</PresentationFormat>
  <Paragraphs>294</Paragraphs>
  <Slides>16</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Aptos</vt:lpstr>
      <vt:lpstr>Arial</vt:lpstr>
      <vt:lpstr>Calibri</vt:lpstr>
      <vt:lpstr>Cambria Math</vt:lpstr>
      <vt:lpstr>Georgia</vt:lpstr>
      <vt:lpstr>Symbol</vt:lpstr>
      <vt:lpstr>Wingdings</vt:lpstr>
      <vt:lpstr>MAC UNI BASIC_Round 1 Draft for feedback</vt:lpstr>
      <vt:lpstr>Looking for Threat: Examining Whether Infant Attention Bias and Temperament Are Longitudinally Associated with Childhood Anxiety </vt:lpstr>
      <vt:lpstr>Cohorts from infancy with children and their mothers</vt:lpstr>
      <vt:lpstr>Background</vt:lpstr>
      <vt:lpstr>Background</vt:lpstr>
      <vt:lpstr>Background</vt:lpstr>
      <vt:lpstr>Method</vt:lpstr>
      <vt:lpstr>Method</vt:lpstr>
      <vt:lpstr>Method</vt:lpstr>
      <vt:lpstr>Results</vt:lpstr>
      <vt:lpstr>Discussion</vt:lpstr>
      <vt:lpstr>Implications</vt:lpstr>
      <vt:lpstr>Looking for Threat: Examining Whether Infant Attention Bias and Temperament Are Longitudinally Associated with Childhood Anxiety </vt:lpstr>
      <vt:lpstr>Method</vt:lpstr>
      <vt:lpstr>Method</vt:lpstr>
      <vt:lpstr>Results</vt:lpstr>
      <vt:lpstr>Results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Celia Zhao</dc:creator>
  <cp:lastModifiedBy>Fran Doyle</cp:lastModifiedBy>
  <cp:revision>64</cp:revision>
  <dcterms:created xsi:type="dcterms:W3CDTF">2023-06-27T06:17:54Z</dcterms:created>
  <dcterms:modified xsi:type="dcterms:W3CDTF">2026-09-02T15:38:38Z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0x01010084F04740D327CD49AEFD049884DBD739</vt:lpwstr>
  </property>
  <property fmtid="{D5CDD505-2E9C-101B-9397-08002B2CF9AE}" pid="3" name="MediaServiceImageTags">
    <vt:lpwstr/>
  </property>
</Properties>
</file>